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88"/>
  </p:notesMasterIdLst>
  <p:handoutMasterIdLst>
    <p:handoutMasterId r:id="rId89"/>
  </p:handoutMasterIdLst>
  <p:sldIdLst>
    <p:sldId id="338" r:id="rId2"/>
    <p:sldId id="387" r:id="rId3"/>
    <p:sldId id="386" r:id="rId4"/>
    <p:sldId id="388" r:id="rId5"/>
    <p:sldId id="309" r:id="rId6"/>
    <p:sldId id="301" r:id="rId7"/>
    <p:sldId id="302" r:id="rId8"/>
    <p:sldId id="313" r:id="rId9"/>
    <p:sldId id="315" r:id="rId10"/>
    <p:sldId id="316" r:id="rId11"/>
    <p:sldId id="314" r:id="rId12"/>
    <p:sldId id="303" r:id="rId13"/>
    <p:sldId id="305" r:id="rId14"/>
    <p:sldId id="308" r:id="rId15"/>
    <p:sldId id="317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2" r:id="rId24"/>
    <p:sldId id="283" r:id="rId25"/>
    <p:sldId id="284" r:id="rId26"/>
    <p:sldId id="285" r:id="rId27"/>
    <p:sldId id="3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355" r:id="rId37"/>
    <p:sldId id="391" r:id="rId38"/>
    <p:sldId id="392" r:id="rId39"/>
    <p:sldId id="393" r:id="rId40"/>
    <p:sldId id="356" r:id="rId41"/>
    <p:sldId id="366" r:id="rId42"/>
    <p:sldId id="369" r:id="rId43"/>
    <p:sldId id="296" r:id="rId44"/>
    <p:sldId id="297" r:id="rId45"/>
    <p:sldId id="318" r:id="rId46"/>
    <p:sldId id="311" r:id="rId47"/>
    <p:sldId id="373" r:id="rId48"/>
    <p:sldId id="374" r:id="rId49"/>
    <p:sldId id="354" r:id="rId50"/>
    <p:sldId id="371" r:id="rId51"/>
    <p:sldId id="342" r:id="rId52"/>
    <p:sldId id="343" r:id="rId53"/>
    <p:sldId id="344" r:id="rId54"/>
    <p:sldId id="345" r:id="rId55"/>
    <p:sldId id="319" r:id="rId56"/>
    <p:sldId id="334" r:id="rId57"/>
    <p:sldId id="333" r:id="rId58"/>
    <p:sldId id="376" r:id="rId59"/>
    <p:sldId id="377" r:id="rId60"/>
    <p:sldId id="346" r:id="rId61"/>
    <p:sldId id="321" r:id="rId62"/>
    <p:sldId id="322" r:id="rId63"/>
    <p:sldId id="323" r:id="rId64"/>
    <p:sldId id="324" r:id="rId65"/>
    <p:sldId id="347" r:id="rId66"/>
    <p:sldId id="325" r:id="rId67"/>
    <p:sldId id="326" r:id="rId68"/>
    <p:sldId id="327" r:id="rId69"/>
    <p:sldId id="328" r:id="rId70"/>
    <p:sldId id="348" r:id="rId71"/>
    <p:sldId id="350" r:id="rId72"/>
    <p:sldId id="380" r:id="rId73"/>
    <p:sldId id="381" r:id="rId74"/>
    <p:sldId id="331" r:id="rId75"/>
    <p:sldId id="394" r:id="rId76"/>
    <p:sldId id="307" r:id="rId77"/>
    <p:sldId id="337" r:id="rId78"/>
    <p:sldId id="382" r:id="rId79"/>
    <p:sldId id="383" r:id="rId80"/>
    <p:sldId id="384" r:id="rId81"/>
    <p:sldId id="352" r:id="rId82"/>
    <p:sldId id="367" r:id="rId83"/>
    <p:sldId id="368" r:id="rId84"/>
    <p:sldId id="375" r:id="rId85"/>
    <p:sldId id="389" r:id="rId86"/>
    <p:sldId id="390" r:id="rId8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-96" y="-11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printerSettings" Target="printerSettings/printerSettings1.bin"/><Relationship Id="rId91" Type="http://schemas.openxmlformats.org/officeDocument/2006/relationships/presProps" Target="presProps.xml"/><Relationship Id="rId92" Type="http://schemas.openxmlformats.org/officeDocument/2006/relationships/viewProps" Target="viewProps.xml"/><Relationship Id="rId93" Type="http://schemas.openxmlformats.org/officeDocument/2006/relationships/theme" Target="theme/theme1.xml"/><Relationship Id="rId94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notesMaster" Target="notesMasters/notesMaster1.xml"/><Relationship Id="rId8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alnts3\rlindner\LHCb\LHCcc\September%202012\LHCb-Channel-Efficiency-September2012.xlsx" TargetMode="External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40"/>
      <c:rotY val="8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8157157278417"/>
          <c:y val="0.079203300717416"/>
          <c:w val="0.774919776818942"/>
          <c:h val="0.807677647999781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Sheet1!$F$1:$F$2</c:f>
              <c:strCache>
                <c:ptCount val="1"/>
                <c:pt idx="0">
                  <c:v>Efficiency Sep-12</c:v>
                </c:pt>
              </c:strCache>
            </c:strRef>
          </c:tx>
          <c:spPr>
            <a:gradFill>
              <a:gsLst>
                <a:gs pos="0">
                  <a:srgbClr val="00B05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0800000" scaled="1"/>
            </a:gradFill>
            <a:ln>
              <a:solidFill>
                <a:schemeClr val="tx2">
                  <a:lumMod val="75000"/>
                </a:schemeClr>
              </a:solidFill>
            </a:ln>
          </c:spPr>
          <c:invertIfNegative val="0"/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B05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10800000" scaled="1"/>
                <a:tileRect/>
              </a:gradFill>
              <a:ln>
                <a:solidFill>
                  <a:schemeClr val="tx2">
                    <a:lumMod val="75000"/>
                  </a:schemeClr>
                </a:solidFill>
              </a:ln>
            </c:spPr>
          </c:dPt>
          <c:dLbls>
            <c:dLbl>
              <c:idx val="0"/>
              <c:layout>
                <c:manualLayout>
                  <c:x val="0.328205128205128"/>
                  <c:y val="0.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323211629315567"/>
                  <c:y val="0.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325515280739162"/>
                  <c:y val="-0.002335084646818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312722103766881"/>
                  <c:y val="8.56187813078772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.309879175550819"/>
                  <c:y val="8.56187813078772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.332622601279319"/>
                  <c:y val="-0.002335084646818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0.324093704704823"/>
                  <c:y val="0.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0.331201025244979"/>
                  <c:y val="0.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0.336886881677105"/>
                  <c:y val="-1.83864932820351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0.336886993603413"/>
                  <c:y val="0.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0.336886993603413"/>
                  <c:y val="-0.002335084646818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0.329840113269425"/>
                  <c:y val="-0.002335084646818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0.336886993603413"/>
                  <c:y val="-0.002335084646818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/>
            </c:spPr>
            <c:txPr>
              <a:bodyPr rot="0" vert="horz" anchor="ctr" anchorCtr="0"/>
              <a:lstStyle/>
              <a:p>
                <a:pPr>
                  <a:defRPr lang="en-GB" sz="1400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Sheet1!$A$3:$A$14</c:f>
              <c:strCache>
                <c:ptCount val="12"/>
                <c:pt idx="0">
                  <c:v>Vertex Locator</c:v>
                </c:pt>
                <c:pt idx="1">
                  <c:v>RICH 1</c:v>
                </c:pt>
                <c:pt idx="2">
                  <c:v>Tracker Turicensis</c:v>
                </c:pt>
                <c:pt idx="3">
                  <c:v>Inner Tracker</c:v>
                </c:pt>
                <c:pt idx="4">
                  <c:v>Outer Tracker</c:v>
                </c:pt>
                <c:pt idx="5">
                  <c:v>RICH 2</c:v>
                </c:pt>
                <c:pt idx="6">
                  <c:v>Scintillator Pad Detector</c:v>
                </c:pt>
                <c:pt idx="7">
                  <c:v>PreShower</c:v>
                </c:pt>
                <c:pt idx="8">
                  <c:v>Electromagnetic Calorimeter</c:v>
                </c:pt>
                <c:pt idx="9">
                  <c:v>Hadron Calorimeter</c:v>
                </c:pt>
                <c:pt idx="10">
                  <c:v>Muon station 1</c:v>
                </c:pt>
                <c:pt idx="11">
                  <c:v>Muon system 2-5</c:v>
                </c:pt>
              </c:strCache>
            </c:strRef>
          </c:cat>
          <c:val>
            <c:numRef>
              <c:f>Sheet1!$F$3:$F$14</c:f>
              <c:numCache>
                <c:formatCode>0.00</c:formatCode>
                <c:ptCount val="12"/>
                <c:pt idx="0">
                  <c:v>99.27455357142857</c:v>
                </c:pt>
                <c:pt idx="1">
                  <c:v>100.0</c:v>
                </c:pt>
                <c:pt idx="2">
                  <c:v>99.72</c:v>
                </c:pt>
                <c:pt idx="3">
                  <c:v>98.71</c:v>
                </c:pt>
                <c:pt idx="4">
                  <c:v>99.98</c:v>
                </c:pt>
                <c:pt idx="5">
                  <c:v>100.0</c:v>
                </c:pt>
                <c:pt idx="6">
                  <c:v>100.0</c:v>
                </c:pt>
                <c:pt idx="7">
                  <c:v>100.0</c:v>
                </c:pt>
                <c:pt idx="8">
                  <c:v>100.0</c:v>
                </c:pt>
                <c:pt idx="9">
                  <c:v>100.0</c:v>
                </c:pt>
                <c:pt idx="10">
                  <c:v>100.0</c:v>
                </c:pt>
                <c:pt idx="11">
                  <c:v>99.94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099331256"/>
        <c:axId val="2117280984"/>
        <c:axId val="0"/>
      </c:bar3DChart>
      <c:catAx>
        <c:axId val="-2099331256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 rot="-2340000" vert="horz" anchor="t" anchorCtr="0"/>
          <a:lstStyle/>
          <a:p>
            <a:pPr>
              <a:defRPr lang="en-GB" sz="1200" b="1" baseline="0">
                <a:solidFill>
                  <a:schemeClr val="tx2">
                    <a:lumMod val="75000"/>
                  </a:schemeClr>
                </a:solidFill>
              </a:defRPr>
            </a:pPr>
            <a:endParaRPr lang="en-US"/>
          </a:p>
        </c:txPr>
        <c:crossAx val="2117280984"/>
        <c:crosses val="autoZero"/>
        <c:auto val="1"/>
        <c:lblAlgn val="ctr"/>
        <c:lblOffset val="100"/>
        <c:noMultiLvlLbl val="0"/>
      </c:catAx>
      <c:valAx>
        <c:axId val="2117280984"/>
        <c:scaling>
          <c:orientation val="minMax"/>
          <c:min val="80.0"/>
        </c:scaling>
        <c:delete val="0"/>
        <c:axPos val="b"/>
        <c:majorGridlines/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lang="en-GB" sz="1200" b="1" i="0" baseline="0">
                <a:solidFill>
                  <a:srgbClr val="00642D"/>
                </a:solidFill>
              </a:defRPr>
            </a:pPr>
            <a:endParaRPr lang="en-US"/>
          </a:p>
        </c:txPr>
        <c:crossAx val="-2099331256"/>
        <c:crosses val="autoZero"/>
        <c:crossBetween val="between"/>
      </c:valAx>
    </c:plotArea>
    <c:plotVisOnly val="1"/>
    <c:dispBlanksAs val="gap"/>
    <c:showDLblsOverMax val="0"/>
  </c:chart>
  <c:spPr>
    <a:scene3d>
      <a:camera prst="orthographicFront"/>
      <a:lightRig rig="threePt" dir="t"/>
    </a:scene3d>
    <a:sp3d prstMaterial="metal">
      <a:bevelT/>
    </a:sp3d>
  </c:sp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Relationship Id="rId2" Type="http://schemas.openxmlformats.org/officeDocument/2006/relationships/image" Target="../media/image7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Relationship Id="rId2" Type="http://schemas.openxmlformats.org/officeDocument/2006/relationships/image" Target="../media/image8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Relationship Id="rId2" Type="http://schemas.openxmlformats.org/officeDocument/2006/relationships/image" Target="../media/image9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wmf"/><Relationship Id="rId4" Type="http://schemas.openxmlformats.org/officeDocument/2006/relationships/image" Target="../media/image103.emf"/><Relationship Id="rId1" Type="http://schemas.openxmlformats.org/officeDocument/2006/relationships/image" Target="../media/image100.emf"/><Relationship Id="rId2" Type="http://schemas.openxmlformats.org/officeDocument/2006/relationships/image" Target="../media/image101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0.94256</cdr:x>
      <cdr:y>0.89917</cdr:y>
    </cdr:from>
    <cdr:to>
      <cdr:x>0.98256</cdr:x>
      <cdr:y>0.95868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8753474" y="5181601"/>
          <a:ext cx="371475" cy="342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 b="1">
              <a:solidFill>
                <a:srgbClr val="00642D"/>
              </a:solidFill>
            </a:rPr>
            <a:t>%</a:t>
          </a:r>
        </a:p>
      </cdr:txBody>
    </cdr:sp>
  </cdr:relSizeAnchor>
  <cdr:relSizeAnchor xmlns:cdr="http://schemas.openxmlformats.org/drawingml/2006/chartDrawing">
    <cdr:from>
      <cdr:x>0.23795</cdr:x>
      <cdr:y>0.15537</cdr:y>
    </cdr:from>
    <cdr:to>
      <cdr:x>0.33641</cdr:x>
      <cdr:y>0.31405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209800" y="89535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GB" sz="1100"/>
        </a:p>
      </cdr:txBody>
    </cdr:sp>
  </cdr:relSizeAnchor>
  <cdr:relSizeAnchor xmlns:cdr="http://schemas.openxmlformats.org/drawingml/2006/chartDrawing">
    <cdr:from>
      <cdr:x>0.82411</cdr:x>
      <cdr:y>0.95372</cdr:y>
    </cdr:from>
    <cdr:to>
      <cdr:x>0.99231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653385" y="5495931"/>
          <a:ext cx="1562052" cy="2666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GB" sz="16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26E8DF-4555-9D41-B568-2E7ECCBBAB5B}" type="datetimeFigureOut">
              <a:rPr lang="en-US" smtClean="0"/>
              <a:t>EEE05/11/2013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A45D9E-474A-F74D-A3A6-3E56C2747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5726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0506E3-5407-1140-9AA0-B4BD3C62646D}" type="datetimeFigureOut">
              <a:rPr lang="en-US" smtClean="0"/>
              <a:t>EEE05/11/2013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55A624-A720-C24B-8FEB-DAD6E4846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9868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5A624-A720-C24B-8FEB-DAD6E484649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59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2913B-E197-D743-BAAF-FA47921239C6}" type="datetime1">
              <a:rPr lang="en-GB" smtClean="0"/>
              <a:t>EEE05/11/2013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42AB8-C172-7B4B-8C86-C8F2C7B63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430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61576-6EEC-434D-89B0-D67C9A0801F1}" type="datetime1">
              <a:rPr lang="en-GB" smtClean="0"/>
              <a:t>EEE05/11/2013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42AB8-C172-7B4B-8C86-C8F2C7B63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413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2A0B9-0C59-3D44-967B-02197AF4E275}" type="datetime1">
              <a:rPr lang="en-GB" smtClean="0"/>
              <a:t>EEE05/11/2013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42AB8-C172-7B4B-8C86-C8F2C7B63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299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1BF9B-4A43-6642-A02C-0780E538322A}" type="datetime1">
              <a:rPr lang="en-GB" smtClean="0"/>
              <a:t>EEE05/11/2013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42AB8-C172-7B4B-8C86-C8F2C7B63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083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9A127-A5E4-B448-BF10-31F81892BF19}" type="datetime1">
              <a:rPr lang="en-GB" smtClean="0"/>
              <a:t>EEE05/11/2013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42AB8-C172-7B4B-8C86-C8F2C7B63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671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E7B47-379A-CA4C-9822-466E651E8B5F}" type="datetime1">
              <a:rPr lang="en-GB" smtClean="0"/>
              <a:t>EEE05/11/2013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42AB8-C172-7B4B-8C86-C8F2C7B63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501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9714D-7A57-AF41-897B-6D8D338F7C48}" type="datetime1">
              <a:rPr lang="en-GB" smtClean="0"/>
              <a:t>EEE05/11/2013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42AB8-C172-7B4B-8C86-C8F2C7B63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220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35A55-E882-FC43-A66B-B11A22917EB9}" type="datetime1">
              <a:rPr lang="en-GB" smtClean="0"/>
              <a:t>EEE05/11/2013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42AB8-C172-7B4B-8C86-C8F2C7B63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49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4D0AE-5873-BE45-B3C6-8B9F824EBFCA}" type="datetime1">
              <a:rPr lang="en-GB" smtClean="0"/>
              <a:t>EEE05/11/2013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42AB8-C172-7B4B-8C86-C8F2C7B63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234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D2932-1013-8841-BFEF-117E946F5433}" type="datetime1">
              <a:rPr lang="en-GB" smtClean="0"/>
              <a:t>EEE05/11/2013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42AB8-C172-7B4B-8C86-C8F2C7B63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679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B5E83-C555-A543-A666-D0350949FE8A}" type="datetime1">
              <a:rPr lang="en-GB" smtClean="0"/>
              <a:t>EEE05/11/2013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42AB8-C172-7B4B-8C86-C8F2C7B63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900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6D6E9-F8D7-0840-A7CF-ABE229B93AAA}" type="datetime1">
              <a:rPr lang="en-GB" smtClean="0"/>
              <a:t>EEE05/11/2013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42AB8-C172-7B4B-8C86-C8F2C7B63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26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amhis@lal.in2p3.fr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28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gi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72.w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73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74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oleObject" Target="../embeddings/oleObject5.bin"/><Relationship Id="rId5" Type="http://schemas.openxmlformats.org/officeDocument/2006/relationships/image" Target="../media/image85.emf"/><Relationship Id="rId6" Type="http://schemas.openxmlformats.org/officeDocument/2006/relationships/oleObject" Target="../embeddings/oleObject6.bin"/><Relationship Id="rId7" Type="http://schemas.openxmlformats.org/officeDocument/2006/relationships/image" Target="../media/image86.emf"/><Relationship Id="rId8" Type="http://schemas.openxmlformats.org/officeDocument/2006/relationships/image" Target="../media/image88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91.emf"/><Relationship Id="rId5" Type="http://schemas.openxmlformats.org/officeDocument/2006/relationships/image" Target="../media/image92.png"/><Relationship Id="rId6" Type="http://schemas.openxmlformats.org/officeDocument/2006/relationships/image" Target="../media/image93.emf"/><Relationship Id="rId7" Type="http://schemas.openxmlformats.org/officeDocument/2006/relationships/image" Target="../media/image94.emf"/><Relationship Id="rId8" Type="http://schemas.openxmlformats.org/officeDocument/2006/relationships/image" Target="../media/image95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96.emf"/><Relationship Id="rId5" Type="http://schemas.openxmlformats.org/officeDocument/2006/relationships/oleObject" Target="../embeddings/oleObject9.bin"/><Relationship Id="rId6" Type="http://schemas.openxmlformats.org/officeDocument/2006/relationships/image" Target="../media/image97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98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100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3.emf"/><Relationship Id="rId12" Type="http://schemas.openxmlformats.org/officeDocument/2006/relationships/image" Target="../media/image105.w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2.bin"/><Relationship Id="rId4" Type="http://schemas.openxmlformats.org/officeDocument/2006/relationships/image" Target="../media/image100.emf"/><Relationship Id="rId5" Type="http://schemas.openxmlformats.org/officeDocument/2006/relationships/image" Target="../media/image104.png"/><Relationship Id="rId6" Type="http://schemas.openxmlformats.org/officeDocument/2006/relationships/oleObject" Target="../embeddings/oleObject13.bin"/><Relationship Id="rId7" Type="http://schemas.openxmlformats.org/officeDocument/2006/relationships/image" Target="../media/image101.wmf"/><Relationship Id="rId8" Type="http://schemas.openxmlformats.org/officeDocument/2006/relationships/oleObject" Target="../embeddings/oleObject14.bin"/><Relationship Id="rId9" Type="http://schemas.openxmlformats.org/officeDocument/2006/relationships/image" Target="../media/image102.wmf"/><Relationship Id="rId10" Type="http://schemas.openxmlformats.org/officeDocument/2006/relationships/oleObject" Target="../embeddings/oleObject15.bin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Relationship Id="rId3" Type="http://schemas.openxmlformats.org/officeDocument/2006/relationships/image" Target="../media/image112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307.5024" TargetMode="External"/><Relationship Id="rId4" Type="http://schemas.openxmlformats.org/officeDocument/2006/relationships/hyperlink" Target="http://arxiv.org/abs/1304.2600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arxiv.org/abs/1308.1707" TargetMode="Externa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ng"/><Relationship Id="rId3" Type="http://schemas.openxmlformats.org/officeDocument/2006/relationships/image" Target="../media/image12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Relationship Id="rId3" Type="http://schemas.openxmlformats.org/officeDocument/2006/relationships/image" Target="../media/image126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4" Type="http://schemas.openxmlformats.org/officeDocument/2006/relationships/image" Target="../media/image130.png"/><Relationship Id="rId5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3366FF"/>
                </a:solidFill>
                <a:latin typeface="Times New Roman"/>
                <a:cs typeface="Times New Roman"/>
              </a:rPr>
              <a:t>Shaking Penguins &amp; Boxes </a:t>
            </a:r>
            <a:br>
              <a:rPr lang="en-US" dirty="0" smtClean="0">
                <a:solidFill>
                  <a:srgbClr val="3366FF"/>
                </a:solidFill>
                <a:latin typeface="Times New Roman"/>
                <a:cs typeface="Times New Roman"/>
              </a:rPr>
            </a:br>
            <a:r>
              <a:rPr lang="en-US" dirty="0" smtClean="0">
                <a:solidFill>
                  <a:srgbClr val="3366FF"/>
                </a:solidFill>
                <a:latin typeface="Times New Roman"/>
                <a:cs typeface="Times New Roman"/>
              </a:rPr>
              <a:t>at LHCb</a:t>
            </a:r>
            <a:br>
              <a:rPr lang="en-US" dirty="0" smtClean="0">
                <a:solidFill>
                  <a:srgbClr val="3366FF"/>
                </a:solidFill>
                <a:latin typeface="Times New Roman"/>
                <a:cs typeface="Times New Roman"/>
              </a:rPr>
            </a:br>
            <a:endParaRPr lang="en-US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4518025"/>
            <a:ext cx="6400800" cy="2336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Lyon, le 30 </a:t>
            </a:r>
            <a:r>
              <a:rPr lang="en-US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Octobre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 2013</a:t>
            </a:r>
          </a:p>
          <a:p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Yasmine Amhis </a:t>
            </a:r>
          </a:p>
          <a:p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LAL, </a:t>
            </a:r>
            <a:r>
              <a:rPr lang="en-US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Orsay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France</a:t>
            </a:r>
          </a:p>
          <a:p>
            <a:endParaRPr lang="en-US" dirty="0" smtClean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r>
              <a:rPr lang="en-US" sz="1800" dirty="0" smtClean="0">
                <a:solidFill>
                  <a:schemeClr val="tx1"/>
                </a:solidFill>
                <a:latin typeface="Times New Roman"/>
                <a:cs typeface="Times New Roman"/>
              </a:rPr>
              <a:t>If you have questions :  </a:t>
            </a:r>
            <a:r>
              <a:rPr lang="en-US" sz="1800" dirty="0" smtClean="0">
                <a:solidFill>
                  <a:schemeClr val="tx1"/>
                </a:solidFill>
                <a:latin typeface="Times New Roman"/>
                <a:cs typeface="Times New Roman"/>
                <a:hlinkClick r:id="rId2"/>
              </a:rPr>
              <a:t>amhis@lal.in2p3.fr</a:t>
            </a:r>
            <a:r>
              <a:rPr lang="en-US" sz="1800" dirty="0" smtClean="0">
                <a:solidFill>
                  <a:schemeClr val="tx1"/>
                </a:solidFill>
                <a:latin typeface="Times New Roman"/>
                <a:cs typeface="Times New Roman"/>
              </a:rPr>
              <a:t>	</a:t>
            </a:r>
            <a:endParaRPr lang="en-US" sz="18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68799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0C768-9CEA-7343-B852-FC1C0FDF431D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30C768-9CEA-7343-B852-FC1C0FDF431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" name="Picture 17" descr="Screen shot 2010-10-19 at Tue 3 of Oct | 09.2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15" y="1296273"/>
            <a:ext cx="4399464" cy="3853126"/>
          </a:xfrm>
          <a:prstGeom prst="rect">
            <a:avLst/>
          </a:prstGeom>
        </p:spPr>
      </p:pic>
      <p:pic>
        <p:nvPicPr>
          <p:cNvPr id="10" name="Picture 9" descr="Screen shot 2010-10-19 at Tue 3 of Oct | 09.4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915" y="838202"/>
            <a:ext cx="3899674" cy="484505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3216124" y="-1209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 err="1" smtClean="0">
                <a:solidFill>
                  <a:srgbClr val="3366FF"/>
                </a:solidFill>
                <a:latin typeface="Times New Roman"/>
                <a:cs typeface="Times New Roman"/>
              </a:rPr>
              <a:t>Particle</a:t>
            </a:r>
            <a:r>
              <a:rPr lang="fr-FR" sz="36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 ID</a:t>
            </a:r>
            <a:endParaRPr lang="fr-FR" sz="3600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6322282" y="2193901"/>
            <a:ext cx="219408" cy="1484594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658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8603F-D022-0C4E-88A8-936594D50CC2}" type="slidenum">
              <a:rPr lang="en-US" smtClean="0">
                <a:solidFill>
                  <a:srgbClr val="404040"/>
                </a:solidFill>
              </a:rPr>
              <a:pPr/>
              <a:t>11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6" name="Espace réservé du numéro de diapositive 3"/>
          <p:cNvSpPr txBox="1">
            <a:spLocks/>
          </p:cNvSpPr>
          <p:nvPr/>
        </p:nvSpPr>
        <p:spPr bwMode="auto">
          <a:xfrm>
            <a:off x="8629650" y="6381750"/>
            <a:ext cx="5143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entury Gothic"/>
              <a:ea typeface="ＭＳ Ｐゴシック" charset="-128"/>
              <a:cs typeface="Century Gothic"/>
            </a:endParaRPr>
          </a:p>
        </p:txBody>
      </p:sp>
      <p:graphicFrame>
        <p:nvGraphicFramePr>
          <p:cNvPr id="7" name="Group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394448"/>
              </p:ext>
            </p:extLst>
          </p:nvPr>
        </p:nvGraphicFramePr>
        <p:xfrm>
          <a:off x="136673" y="1012903"/>
          <a:ext cx="8991601" cy="2160588"/>
        </p:xfrm>
        <a:graphic>
          <a:graphicData uri="http://schemas.openxmlformats.org/drawingml/2006/table">
            <a:tbl>
              <a:tblPr/>
              <a:tblGrid>
                <a:gridCol w="962504"/>
                <a:gridCol w="2388852"/>
                <a:gridCol w="911903"/>
                <a:gridCol w="2720138"/>
                <a:gridCol w="2008204"/>
              </a:tblGrid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ea typeface="ＭＳ Ｐゴシック" charset="-128"/>
                        <a:cs typeface="Times New Roman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ＭＳ Ｐゴシック" charset="-128"/>
                          <a:cs typeface="Times New Roman"/>
                        </a:rPr>
                        <a:t>Energy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ＭＳ Ｐゴシック" charset="-128"/>
                          <a:cs typeface="Times New Roman"/>
                        </a:rPr>
                        <a:t>Bunch spacing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ea typeface="ＭＳ Ｐゴシック" charset="-128"/>
                        <a:cs typeface="Times New Roman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ＭＳ Ｐゴシック" charset="-128"/>
                          <a:cs typeface="Times New Roman"/>
                        </a:rPr>
                        <a:t>Average number of visible interaction per bunch crossing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ＭＳ Ｐゴシック" charset="-128"/>
                          <a:cs typeface="Times New Roman"/>
                        </a:rPr>
                        <a:t>Luminosity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4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ＭＳ Ｐゴシック" charset="-128"/>
                          <a:cs typeface="Times New Roman"/>
                        </a:rPr>
                        <a:t>Design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ＭＳ Ｐゴシック" charset="-128"/>
                          <a:cs typeface="Times New Roman"/>
                        </a:rPr>
                        <a:t>14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ＭＳ Ｐゴシック" charset="-128"/>
                          <a:cs typeface="Times New Roman"/>
                        </a:rPr>
                        <a:t>TeV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/>
                        <a:ea typeface="ＭＳ Ｐゴシック" charset="-128"/>
                        <a:cs typeface="Times New Roman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ＭＳ Ｐゴシック" charset="-128"/>
                          <a:cs typeface="Times New Roman"/>
                        </a:rPr>
                        <a:t>25 ns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/>
                        <a:ea typeface="ＭＳ Ｐゴシック" charset="-128"/>
                        <a:cs typeface="Times New Roman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ＭＳ Ｐゴシック" charset="-128"/>
                          <a:cs typeface="Times New Roman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ＭＳ Ｐゴシック" charset="-128"/>
                          <a:cs typeface="Times New Roman"/>
                        </a:rPr>
                        <a:t>2 10</a:t>
                      </a:r>
                      <a:r>
                        <a:rPr kumimoji="0" lang="en-US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ＭＳ Ｐゴシック" charset="-128"/>
                          <a:cs typeface="Times New Roman"/>
                        </a:rPr>
                        <a:t>32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ＭＳ Ｐゴシック" charset="-128"/>
                          <a:cs typeface="Times New Roman"/>
                        </a:rPr>
                        <a:t> cm</a:t>
                      </a:r>
                      <a:r>
                        <a:rPr kumimoji="0" lang="en-US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ＭＳ Ｐゴシック" charset="-128"/>
                          <a:cs typeface="Times New Roman"/>
                        </a:rPr>
                        <a:t>-2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ＭＳ Ｐゴシック" charset="-128"/>
                          <a:cs typeface="Times New Roman"/>
                        </a:rPr>
                        <a:t> s</a:t>
                      </a:r>
                      <a:r>
                        <a:rPr kumimoji="0" lang="en-US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ＭＳ Ｐゴシック" charset="-128"/>
                          <a:cs typeface="Times New Roman"/>
                        </a:rPr>
                        <a:t>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latin typeface="Times New Roman"/>
                          <a:ea typeface="ＭＳ Ｐゴシック" charset="-128"/>
                          <a:cs typeface="Times New Roman"/>
                        </a:rPr>
                        <a:t>2011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latin typeface="Times New Roman"/>
                          <a:ea typeface="ＭＳ Ｐゴシック" charset="-128"/>
                          <a:cs typeface="Times New Roman"/>
                        </a:rPr>
                        <a:t>7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latin typeface="Times New Roman"/>
                          <a:ea typeface="ＭＳ Ｐゴシック" charset="-128"/>
                          <a:cs typeface="Times New Roman"/>
                        </a:rPr>
                        <a:t>TeV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latin typeface="Times New Roman"/>
                          <a:ea typeface="ＭＳ Ｐゴシック" charset="-128"/>
                          <a:cs typeface="Times New Roman"/>
                        </a:rPr>
                        <a:t> (σ</a:t>
                      </a:r>
                      <a:r>
                        <a:rPr kumimoji="0" lang="en-US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latin typeface="Times New Roman"/>
                          <a:ea typeface="ＭＳ Ｐゴシック" charset="-128"/>
                          <a:cs typeface="Times New Roman"/>
                        </a:rPr>
                        <a:t>14TeV</a:t>
                      </a:r>
                      <a:r>
                        <a:rPr kumimoji="0" lang="en-US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latin typeface="Times New Roman"/>
                          <a:ea typeface="ＭＳ Ｐゴシック" charset="-128"/>
                          <a:cs typeface="Times New Roman"/>
                        </a:rPr>
                        <a:t>bb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latin typeface="Times New Roman"/>
                          <a:ea typeface="ＭＳ Ｐゴシック" charset="-128"/>
                          <a:cs typeface="Times New Roman"/>
                        </a:rPr>
                        <a:t> /2)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latin typeface="Times New Roman"/>
                          <a:ea typeface="ＭＳ Ｐゴシック" charset="-128"/>
                          <a:cs typeface="Times New Roman"/>
                        </a:rPr>
                        <a:t>50 ns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latin typeface="Times New Roman"/>
                        <a:ea typeface="ＭＳ Ｐゴシック" charset="-128"/>
                        <a:cs typeface="Times New Roman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latin typeface="Times New Roman"/>
                          <a:ea typeface="ＭＳ Ｐゴシック" charset="-128"/>
                          <a:cs typeface="Times New Roman"/>
                        </a:rPr>
                        <a:t>1.4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latin typeface="Times New Roman"/>
                          <a:ea typeface="ＭＳ Ｐゴシック" charset="-128"/>
                          <a:cs typeface="Times New Roman"/>
                        </a:rPr>
                        <a:t>3.5 10</a:t>
                      </a:r>
                      <a:r>
                        <a:rPr kumimoji="0" lang="en-US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latin typeface="Times New Roman"/>
                          <a:ea typeface="ＭＳ Ｐゴシック" charset="-128"/>
                          <a:cs typeface="Times New Roman"/>
                        </a:rPr>
                        <a:t>32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latin typeface="Times New Roman"/>
                          <a:ea typeface="ＭＳ Ｐゴシック" charset="-128"/>
                          <a:cs typeface="Times New Roman"/>
                        </a:rPr>
                        <a:t> cm</a:t>
                      </a:r>
                      <a:r>
                        <a:rPr kumimoji="0" lang="en-US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latin typeface="Times New Roman"/>
                          <a:ea typeface="ＭＳ Ｐゴシック" charset="-128"/>
                          <a:cs typeface="Times New Roman"/>
                        </a:rPr>
                        <a:t>-2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latin typeface="Times New Roman"/>
                          <a:ea typeface="ＭＳ Ｐゴシック" charset="-128"/>
                          <a:cs typeface="Times New Roman"/>
                        </a:rPr>
                        <a:t> s</a:t>
                      </a:r>
                      <a:r>
                        <a:rPr kumimoji="0" lang="en-US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latin typeface="Times New Roman"/>
                          <a:ea typeface="ＭＳ Ｐゴシック" charset="-128"/>
                          <a:cs typeface="Times New Roman"/>
                        </a:rPr>
                        <a:t>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4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latin typeface="Times New Roman"/>
                          <a:ea typeface="ＭＳ Ｐゴシック" charset="-128"/>
                          <a:cs typeface="Times New Roman"/>
                        </a:rPr>
                        <a:t>2012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latin typeface="Times New Roman"/>
                          <a:ea typeface="ＭＳ Ｐゴシック" charset="-128"/>
                          <a:cs typeface="Times New Roman"/>
                        </a:rPr>
                        <a:t>8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latin typeface="Times New Roman"/>
                          <a:ea typeface="ＭＳ Ｐゴシック" charset="-128"/>
                          <a:cs typeface="Times New Roman"/>
                        </a:rPr>
                        <a:t>TeV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latin typeface="Times New Roman"/>
                          <a:ea typeface="ＭＳ Ｐゴシック" charset="-128"/>
                          <a:cs typeface="Times New Roman"/>
                        </a:rPr>
                        <a:t> (σ</a:t>
                      </a:r>
                      <a:r>
                        <a:rPr kumimoji="0" lang="en-US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latin typeface="Times New Roman"/>
                          <a:ea typeface="ＭＳ Ｐゴシック" charset="-128"/>
                          <a:cs typeface="Times New Roman"/>
                        </a:rPr>
                        <a:t>7TeV</a:t>
                      </a:r>
                      <a:r>
                        <a:rPr kumimoji="0" lang="en-US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latin typeface="Times New Roman"/>
                          <a:ea typeface="ＭＳ Ｐゴシック" charset="-128"/>
                          <a:cs typeface="Times New Roman"/>
                        </a:rPr>
                        <a:t>bb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latin typeface="Times New Roman"/>
                          <a:ea typeface="ＭＳ Ｐゴシック" charset="-128"/>
                          <a:cs typeface="Times New Roman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latin typeface="Times New Roman"/>
                          <a:ea typeface="ＭＳ Ｐゴシック" charset="-128"/>
                          <a:cs typeface="Times New Roman"/>
                        </a:rPr>
                        <a:t>x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latin typeface="Times New Roman"/>
                          <a:ea typeface="ＭＳ Ｐゴシック" charset="-128"/>
                          <a:cs typeface="Times New Roman"/>
                        </a:rPr>
                        <a:t> 1.15 ) 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latin typeface="Times New Roman"/>
                        <a:ea typeface="ＭＳ Ｐゴシック" charset="-128"/>
                        <a:cs typeface="Times New Roman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latin typeface="Times New Roman"/>
                          <a:ea typeface="ＭＳ Ｐゴシック" charset="-128"/>
                          <a:cs typeface="Times New Roman"/>
                        </a:rPr>
                        <a:t>50 ns 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latin typeface="Times New Roman"/>
                        <a:ea typeface="ＭＳ Ｐゴシック" charset="-128"/>
                        <a:cs typeface="Times New Roman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latin typeface="Times New Roman"/>
                          <a:ea typeface="ＭＳ Ｐゴシック" charset="-128"/>
                          <a:cs typeface="Times New Roman"/>
                        </a:rPr>
                        <a:t>1.6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latin typeface="Times New Roman"/>
                          <a:ea typeface="ＭＳ Ｐゴシック" charset="-128"/>
                          <a:cs typeface="Times New Roman"/>
                        </a:rPr>
                        <a:t>4. 10</a:t>
                      </a:r>
                      <a:r>
                        <a:rPr kumimoji="0" lang="en-US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latin typeface="Times New Roman"/>
                          <a:ea typeface="ＭＳ Ｐゴシック" charset="-128"/>
                          <a:cs typeface="Times New Roman"/>
                        </a:rPr>
                        <a:t>32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latin typeface="Times New Roman"/>
                          <a:ea typeface="ＭＳ Ｐゴシック" charset="-128"/>
                          <a:cs typeface="Times New Roman"/>
                        </a:rPr>
                        <a:t> cm</a:t>
                      </a:r>
                      <a:r>
                        <a:rPr kumimoji="0" lang="en-US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latin typeface="Times New Roman"/>
                          <a:ea typeface="ＭＳ Ｐゴシック" charset="-128"/>
                          <a:cs typeface="Times New Roman"/>
                        </a:rPr>
                        <a:t>-2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latin typeface="Times New Roman"/>
                          <a:ea typeface="ＭＳ Ｐゴシック" charset="-128"/>
                          <a:cs typeface="Times New Roman"/>
                        </a:rPr>
                        <a:t> s</a:t>
                      </a:r>
                      <a:r>
                        <a:rPr kumimoji="0" lang="en-US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latin typeface="Times New Roman"/>
                          <a:ea typeface="ＭＳ Ｐゴシック" charset="-128"/>
                          <a:cs typeface="Times New Roman"/>
                        </a:rPr>
                        <a:t>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" name="Image 13" descr="Capture d’écran 2013-04-08 à 10.29.4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122" y="3289920"/>
            <a:ext cx="8214230" cy="306643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454672" y="96762"/>
            <a:ext cx="367360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Working with pile up</a:t>
            </a:r>
          </a:p>
        </p:txBody>
      </p:sp>
    </p:spTree>
    <p:extLst>
      <p:ext uri="{BB962C8B-B14F-4D97-AF65-F5344CB8AC3E}">
        <p14:creationId xmlns:p14="http://schemas.microsoft.com/office/powerpoint/2010/main" val="1455960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rgbClr val="3366FF"/>
                </a:solidFill>
                <a:latin typeface="Times New Roman"/>
                <a:cs typeface="Times New Roman"/>
              </a:rPr>
              <a:t>LHCb</a:t>
            </a:r>
            <a:r>
              <a:rPr lang="en-US" dirty="0">
                <a:solidFill>
                  <a:srgbClr val="3366FF"/>
                </a:solidFill>
                <a:latin typeface="Times New Roman"/>
                <a:cs typeface="Times New Roman"/>
              </a:rPr>
              <a:t> detectors efficiency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1F6AA-21E4-6C4B-B0D0-E39F5A257B45}" type="slidenum">
              <a:rPr lang="en-US"/>
              <a:pPr/>
              <a:t>12</a:t>
            </a:fld>
            <a:endParaRPr lang="en-US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6911705"/>
              </p:ext>
            </p:extLst>
          </p:nvPr>
        </p:nvGraphicFramePr>
        <p:xfrm>
          <a:off x="929253" y="1142999"/>
          <a:ext cx="6938505" cy="3412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2299" y="4799362"/>
            <a:ext cx="4728276" cy="155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692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3435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3366FF"/>
                </a:solidFill>
                <a:latin typeface="Times New Roman"/>
                <a:cs typeface="Times New Roman"/>
              </a:rPr>
              <a:t>Trigger System in 2012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1F6AA-21E4-6C4B-B0D0-E39F5A257B45}" type="slidenum">
              <a:rPr lang="en-US"/>
              <a:pPr/>
              <a:t>13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391" y="1366134"/>
            <a:ext cx="3053241" cy="4383435"/>
          </a:xfrm>
          <a:prstGeom prst="rect">
            <a:avLst/>
          </a:prstGeom>
        </p:spPr>
      </p:pic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683461" y="908650"/>
            <a:ext cx="7705070" cy="43221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r-FR" dirty="0" smtClean="0">
                <a:latin typeface="Times New Roman"/>
                <a:cs typeface="Times New Roman"/>
              </a:rPr>
              <a:t>1/200 </a:t>
            </a:r>
            <a:r>
              <a:rPr lang="fr-FR" dirty="0" err="1" smtClean="0">
                <a:latin typeface="Times New Roman"/>
                <a:cs typeface="Times New Roman"/>
              </a:rPr>
              <a:t>events</a:t>
            </a:r>
            <a:r>
              <a:rPr lang="fr-FR" dirty="0" smtClean="0">
                <a:latin typeface="Times New Roman"/>
                <a:cs typeface="Times New Roman"/>
              </a:rPr>
              <a:t> </a:t>
            </a:r>
            <a:r>
              <a:rPr lang="fr-FR" dirty="0" err="1" smtClean="0">
                <a:latin typeface="Times New Roman"/>
                <a:cs typeface="Times New Roman"/>
              </a:rPr>
              <a:t>contain</a:t>
            </a:r>
            <a:r>
              <a:rPr lang="fr-FR" dirty="0" smtClean="0">
                <a:latin typeface="Times New Roman"/>
                <a:cs typeface="Times New Roman"/>
              </a:rPr>
              <a:t> B hadrons → </a:t>
            </a:r>
            <a:r>
              <a:rPr lang="fr-FR" dirty="0" err="1" smtClean="0">
                <a:latin typeface="Times New Roman"/>
                <a:cs typeface="Times New Roman"/>
              </a:rPr>
              <a:t>we</a:t>
            </a:r>
            <a:r>
              <a:rPr lang="fr-FR" dirty="0" smtClean="0">
                <a:latin typeface="Times New Roman"/>
                <a:cs typeface="Times New Roman"/>
              </a:rPr>
              <a:t> have to select </a:t>
            </a:r>
            <a:r>
              <a:rPr lang="fr-FR" dirty="0" err="1" smtClean="0">
                <a:latin typeface="Times New Roman"/>
                <a:cs typeface="Times New Roman"/>
              </a:rPr>
              <a:t>only</a:t>
            </a:r>
            <a:r>
              <a:rPr lang="fr-FR" dirty="0" smtClean="0">
                <a:latin typeface="Times New Roman"/>
                <a:cs typeface="Times New Roman"/>
              </a:rPr>
              <a:t> </a:t>
            </a:r>
            <a:r>
              <a:rPr lang="fr-FR" dirty="0" err="1" smtClean="0">
                <a:latin typeface="Times New Roman"/>
                <a:cs typeface="Times New Roman"/>
              </a:rPr>
              <a:t>these</a:t>
            </a:r>
            <a:r>
              <a:rPr lang="fr-FR" dirty="0" smtClean="0">
                <a:latin typeface="Times New Roman"/>
                <a:cs typeface="Times New Roman"/>
              </a:rPr>
              <a:t>!</a:t>
            </a:r>
            <a:endParaRPr lang="fr-FR" dirty="0">
              <a:latin typeface="Times New Roman"/>
              <a:cs typeface="Times New Roman"/>
            </a:endParaRPr>
          </a:p>
        </p:txBody>
      </p:sp>
      <p:sp>
        <p:nvSpPr>
          <p:cNvPr id="6" name="Flèche gauche 6"/>
          <p:cNvSpPr/>
          <p:nvPr/>
        </p:nvSpPr>
        <p:spPr>
          <a:xfrm>
            <a:off x="4139940" y="2199309"/>
            <a:ext cx="1080150" cy="288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5508131" y="2020164"/>
            <a:ext cx="31340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Times New Roman"/>
                <a:cs typeface="Times New Roman"/>
              </a:rPr>
              <a:t>Hardware: High PT </a:t>
            </a:r>
            <a:r>
              <a:rPr lang="fr-FR" dirty="0" err="1" smtClean="0">
                <a:latin typeface="Times New Roman"/>
                <a:cs typeface="Times New Roman"/>
              </a:rPr>
              <a:t>signals</a:t>
            </a:r>
            <a:r>
              <a:rPr lang="fr-FR" dirty="0" smtClean="0">
                <a:latin typeface="Times New Roman"/>
                <a:cs typeface="Times New Roman"/>
              </a:rPr>
              <a:t> in calo and muon </a:t>
            </a:r>
            <a:r>
              <a:rPr lang="fr-FR" dirty="0" err="1" smtClean="0">
                <a:latin typeface="Times New Roman"/>
                <a:cs typeface="Times New Roman"/>
              </a:rPr>
              <a:t>systems</a:t>
            </a:r>
            <a:endParaRPr lang="fr-FR" dirty="0">
              <a:latin typeface="Times New Roman"/>
              <a:cs typeface="Times New Roman"/>
            </a:endParaRPr>
          </a:p>
        </p:txBody>
      </p:sp>
      <p:sp>
        <p:nvSpPr>
          <p:cNvPr id="8" name="Flèche gauche 10"/>
          <p:cNvSpPr/>
          <p:nvPr/>
        </p:nvSpPr>
        <p:spPr>
          <a:xfrm>
            <a:off x="4138483" y="3506165"/>
            <a:ext cx="1080150" cy="288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5840545" y="4725179"/>
            <a:ext cx="31340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Software: global  </a:t>
            </a:r>
            <a:r>
              <a:rPr lang="fr-FR" dirty="0" smtClean="0">
                <a:latin typeface="Times New Roman"/>
                <a:cs typeface="Times New Roman"/>
              </a:rPr>
              <a:t>reconstruction</a:t>
            </a:r>
            <a:r>
              <a:rPr lang="fr-FR" dirty="0" smtClean="0"/>
              <a:t> (</a:t>
            </a:r>
            <a:r>
              <a:rPr lang="fr-FR" dirty="0" err="1" smtClean="0"/>
              <a:t>very</a:t>
            </a:r>
            <a:r>
              <a:rPr lang="fr-FR" dirty="0" smtClean="0"/>
              <a:t> close to offline)</a:t>
            </a:r>
            <a:endParaRPr lang="fr-FR" dirty="0"/>
          </a:p>
        </p:txBody>
      </p:sp>
      <p:sp>
        <p:nvSpPr>
          <p:cNvPr id="10" name="Flèche gauche 12"/>
          <p:cNvSpPr/>
          <p:nvPr/>
        </p:nvSpPr>
        <p:spPr>
          <a:xfrm>
            <a:off x="4139940" y="5029335"/>
            <a:ext cx="1080150" cy="288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5668404" y="3188520"/>
            <a:ext cx="31340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Times New Roman"/>
                <a:cs typeface="Times New Roman"/>
              </a:rPr>
              <a:t>Software: partial  reconstruction</a:t>
            </a:r>
            <a:endParaRPr lang="fr-FR" dirty="0">
              <a:latin typeface="Times New Roman"/>
              <a:cs typeface="Times New Roman"/>
            </a:endParaRPr>
          </a:p>
        </p:txBody>
      </p:sp>
      <p:graphicFrame>
        <p:nvGraphicFramePr>
          <p:cNvPr id="12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7303054"/>
              </p:ext>
            </p:extLst>
          </p:nvPr>
        </p:nvGraphicFramePr>
        <p:xfrm>
          <a:off x="3506602" y="5671976"/>
          <a:ext cx="5295892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3973"/>
                <a:gridCol w="1318433"/>
                <a:gridCol w="1329513"/>
                <a:gridCol w="1323973"/>
              </a:tblGrid>
              <a:tr h="185420">
                <a:tc>
                  <a:txBody>
                    <a:bodyPr/>
                    <a:lstStyle/>
                    <a:p>
                      <a:endParaRPr lang="fr-FR" dirty="0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err="1" smtClean="0">
                          <a:latin typeface="Times New Roman"/>
                          <a:cs typeface="Times New Roman"/>
                        </a:rPr>
                        <a:t>Charm</a:t>
                      </a:r>
                      <a:endParaRPr lang="fr-FR" dirty="0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err="1" smtClean="0">
                          <a:latin typeface="Times New Roman"/>
                          <a:cs typeface="Times New Roman"/>
                        </a:rPr>
                        <a:t>Hadr</a:t>
                      </a:r>
                      <a:r>
                        <a:rPr lang="fr-FR" dirty="0" smtClean="0">
                          <a:latin typeface="Times New Roman"/>
                          <a:cs typeface="Times New Roman"/>
                        </a:rPr>
                        <a:t>. B</a:t>
                      </a:r>
                      <a:endParaRPr lang="fr-FR" dirty="0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err="1" smtClean="0">
                          <a:latin typeface="Times New Roman"/>
                          <a:cs typeface="Times New Roman"/>
                        </a:rPr>
                        <a:t>Muonic</a:t>
                      </a:r>
                      <a:r>
                        <a:rPr lang="fr-FR" dirty="0" smtClean="0">
                          <a:latin typeface="Times New Roman"/>
                          <a:cs typeface="Times New Roman"/>
                        </a:rPr>
                        <a:t> B</a:t>
                      </a:r>
                      <a:endParaRPr lang="fr-FR" dirty="0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</a:tr>
              <a:tr h="320040">
                <a:tc>
                  <a:txBody>
                    <a:bodyPr/>
                    <a:lstStyle/>
                    <a:p>
                      <a:r>
                        <a:rPr lang="fr-FR" dirty="0" smtClean="0">
                          <a:latin typeface="Times New Roman"/>
                          <a:cs typeface="Times New Roman"/>
                        </a:rPr>
                        <a:t>Global </a:t>
                      </a:r>
                      <a:r>
                        <a:rPr lang="fr-FR" dirty="0" err="1" smtClean="0">
                          <a:latin typeface="Times New Roman"/>
                          <a:cs typeface="Times New Roman"/>
                        </a:rPr>
                        <a:t>efficiency</a:t>
                      </a:r>
                      <a:endParaRPr lang="fr-FR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latin typeface="Times New Roman"/>
                          <a:cs typeface="Times New Roman"/>
                        </a:rPr>
                        <a:t> ~10%</a:t>
                      </a:r>
                      <a:endParaRPr lang="fr-FR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latin typeface="Times New Roman"/>
                          <a:cs typeface="Times New Roman"/>
                        </a:rPr>
                        <a:t>~ 20%</a:t>
                      </a:r>
                      <a:endParaRPr lang="fr-FR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latin typeface="Times New Roman"/>
                          <a:cs typeface="Times New Roman"/>
                        </a:rPr>
                        <a:t>~80%</a:t>
                      </a:r>
                      <a:endParaRPr lang="fr-FR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955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CC083-0CDD-234D-813C-BEAC7DE2BA61}" type="slidenum">
              <a:rPr lang="en-US" smtClean="0"/>
              <a:t>14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698258" y="749984"/>
            <a:ext cx="39885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cs typeface="Times New Roman"/>
              </a:rPr>
              <a:t>LHCb</a:t>
            </a:r>
            <a:r>
              <a:rPr lang="en-US" sz="4000" dirty="0" smtClean="0">
                <a:latin typeface="Times New Roman"/>
                <a:cs typeface="Times New Roman"/>
              </a:rPr>
              <a:t> 600 people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27" y="2685082"/>
            <a:ext cx="2233379" cy="18667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8555"/>
            <a:ext cx="9144000" cy="5897309"/>
          </a:xfrm>
          <a:prstGeom prst="rect">
            <a:avLst/>
          </a:prstGeom>
        </p:spPr>
      </p:pic>
      <p:pic>
        <p:nvPicPr>
          <p:cNvPr id="11" name="Content Placeholder 4"/>
          <p:cNvPicPr>
            <a:picLocks noChangeAspect="1"/>
          </p:cNvPicPr>
          <p:nvPr/>
        </p:nvPicPr>
        <p:blipFill>
          <a:blip r:embed="rId4"/>
          <a:srcRect t="1677" b="1677"/>
          <a:stretch>
            <a:fillRect/>
          </a:stretch>
        </p:blipFill>
        <p:spPr>
          <a:xfrm>
            <a:off x="1298153" y="2768232"/>
            <a:ext cx="1806356" cy="10438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5332" y="4261500"/>
            <a:ext cx="1847799" cy="11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05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3178" y="251623"/>
            <a:ext cx="76554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3366FF"/>
                </a:solidFill>
                <a:latin typeface="Times New Roman"/>
                <a:cs typeface="Times New Roman"/>
              </a:rPr>
              <a:t>	Indirect Searches – Model Independent Searches </a:t>
            </a:r>
            <a:endParaRPr lang="en-US" sz="2800" dirty="0" smtClean="0">
              <a:solidFill>
                <a:srgbClr val="3366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28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Four examples of how to look for New Physics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3810" y="3038167"/>
            <a:ext cx="4939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How can New Physics affect a phase ?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1334" y="4298802"/>
            <a:ext cx="6773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How can New Physics  enhance a suppressed decay ?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3810" y="5193495"/>
            <a:ext cx="6691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How can New Physics affect angular observables ? 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9" name="Left Arrow 8"/>
          <p:cNvSpPr/>
          <p:nvPr/>
        </p:nvSpPr>
        <p:spPr>
          <a:xfrm>
            <a:off x="6002030" y="3088594"/>
            <a:ext cx="1717524" cy="411238"/>
          </a:xfrm>
          <a:prstGeom prst="left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 rot="10800000">
            <a:off x="483810" y="4302858"/>
            <a:ext cx="1717524" cy="411238"/>
          </a:xfrm>
          <a:prstGeom prst="left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>
            <a:off x="7175065" y="5243922"/>
            <a:ext cx="1717524" cy="411238"/>
          </a:xfrm>
          <a:prstGeom prst="left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702659" y="1959034"/>
            <a:ext cx="5605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How can New Physics  affect a frequency?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13" name="Left Arrow 12"/>
          <p:cNvSpPr/>
          <p:nvPr/>
        </p:nvSpPr>
        <p:spPr>
          <a:xfrm rot="10800000">
            <a:off x="648304" y="1926056"/>
            <a:ext cx="1717524" cy="411238"/>
          </a:xfrm>
          <a:prstGeom prst="left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42AB8-C172-7B4B-8C86-C8F2C7B6327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070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85575" y="-296862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3366FF"/>
                </a:solidFill>
                <a:latin typeface="Times New Roman"/>
                <a:cs typeface="Times New Roman"/>
              </a:rPr>
              <a:t>Boxe</a:t>
            </a:r>
            <a:r>
              <a:rPr lang="en-US" dirty="0" smtClean="0">
                <a:solidFill>
                  <a:srgbClr val="3366FF"/>
                </a:solidFill>
                <a:latin typeface="Times New Roman"/>
                <a:cs typeface="Times New Roman"/>
              </a:rPr>
              <a:t> diagram</a:t>
            </a:r>
            <a:endParaRPr lang="en-US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1093" y="596653"/>
            <a:ext cx="4189611" cy="1773453"/>
          </a:xfrm>
          <a:prstGeom prst="rect">
            <a:avLst/>
          </a:prstGeom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28C75-4EFA-D44F-99AF-FB3F90C7DFFC}" type="slidenum">
              <a:rPr/>
              <a:pPr/>
              <a:t>16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11660" y="1211100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Didot"/>
                <a:cs typeface="Didot"/>
              </a:rPr>
              <a:t>Neutral B</a:t>
            </a:r>
            <a:r>
              <a:rPr lang="en-US" baseline="-25000">
                <a:latin typeface="Didot"/>
                <a:cs typeface="Didot"/>
              </a:rPr>
              <a:t>s</a:t>
            </a:r>
            <a:r>
              <a:rPr lang="en-US">
                <a:latin typeface="Didot"/>
                <a:cs typeface="Didot"/>
              </a:rPr>
              <a:t> meson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11660" y="1211100"/>
            <a:ext cx="2018501" cy="369332"/>
          </a:xfrm>
          <a:prstGeom prst="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1"/>
            <a:ext cx="2398722" cy="168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477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85575" y="-296862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3366FF"/>
                </a:solidFill>
                <a:latin typeface="Times New Roman"/>
                <a:cs typeface="Times New Roman"/>
              </a:rPr>
              <a:t>Boxe</a:t>
            </a:r>
            <a:r>
              <a:rPr lang="en-US" dirty="0" smtClean="0">
                <a:solidFill>
                  <a:srgbClr val="3366FF"/>
                </a:solidFill>
                <a:latin typeface="Times New Roman"/>
                <a:cs typeface="Times New Roman"/>
              </a:rPr>
              <a:t> diagram</a:t>
            </a:r>
            <a:endParaRPr lang="en-US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1093" y="596653"/>
            <a:ext cx="4189611" cy="1773453"/>
          </a:xfrm>
          <a:prstGeom prst="rect">
            <a:avLst/>
          </a:prstGeom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28C75-4EFA-D44F-99AF-FB3F90C7DFFC}" type="slidenum">
              <a:rPr/>
              <a:pPr/>
              <a:t>17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17407"/>
            <a:ext cx="3943091" cy="1397000"/>
          </a:xfrm>
          <a:prstGeom prst="rect">
            <a:avLst/>
          </a:prstGeom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5182" y="2417407"/>
            <a:ext cx="3511787" cy="1422400"/>
          </a:xfrm>
          <a:prstGeom prst="rect">
            <a:avLst/>
          </a:prstGeom>
          <a:effectLst/>
        </p:spPr>
      </p:pic>
      <p:sp>
        <p:nvSpPr>
          <p:cNvPr id="9" name="Plus 8"/>
          <p:cNvSpPr/>
          <p:nvPr/>
        </p:nvSpPr>
        <p:spPr>
          <a:xfrm>
            <a:off x="3855477" y="2643209"/>
            <a:ext cx="1281379" cy="1171198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rot="10800000" flipV="1">
            <a:off x="2611093" y="1964116"/>
            <a:ext cx="623680" cy="55839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044025" y="1913520"/>
            <a:ext cx="756679" cy="40599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11660" y="1211100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Didot"/>
                <a:cs typeface="Didot"/>
              </a:rPr>
              <a:t>Neutral B</a:t>
            </a:r>
            <a:r>
              <a:rPr lang="en-US" baseline="-25000">
                <a:latin typeface="Didot"/>
                <a:cs typeface="Didot"/>
              </a:rPr>
              <a:t>s</a:t>
            </a:r>
            <a:r>
              <a:rPr lang="en-US">
                <a:latin typeface="Didot"/>
                <a:cs typeface="Didot"/>
              </a:rPr>
              <a:t> meson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34711" y="1211100"/>
            <a:ext cx="2018501" cy="369332"/>
          </a:xfrm>
          <a:prstGeom prst="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37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85575" y="-296862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3366FF"/>
                </a:solidFill>
                <a:latin typeface="Times New Roman"/>
                <a:cs typeface="Times New Roman"/>
              </a:rPr>
              <a:t>Boxe</a:t>
            </a:r>
            <a:r>
              <a:rPr lang="en-US" dirty="0" smtClean="0">
                <a:solidFill>
                  <a:srgbClr val="3366FF"/>
                </a:solidFill>
                <a:latin typeface="Times New Roman"/>
                <a:cs typeface="Times New Roman"/>
              </a:rPr>
              <a:t> diagrams</a:t>
            </a:r>
            <a:endParaRPr lang="en-US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1093" y="620169"/>
            <a:ext cx="4189611" cy="1773453"/>
          </a:xfrm>
          <a:prstGeom prst="rect">
            <a:avLst/>
          </a:prstGeom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28C75-4EFA-D44F-99AF-FB3F90C7DFFC}" type="slidenum">
              <a:rPr/>
              <a:pPr/>
              <a:t>18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17407"/>
            <a:ext cx="3943091" cy="1397000"/>
          </a:xfrm>
          <a:prstGeom prst="rect">
            <a:avLst/>
          </a:prstGeom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5182" y="2417407"/>
            <a:ext cx="3511787" cy="1422400"/>
          </a:xfrm>
          <a:prstGeom prst="rect">
            <a:avLst/>
          </a:prstGeom>
          <a:effectLst/>
        </p:spPr>
      </p:pic>
      <p:sp>
        <p:nvSpPr>
          <p:cNvPr id="9" name="Plus 8"/>
          <p:cNvSpPr/>
          <p:nvPr/>
        </p:nvSpPr>
        <p:spPr>
          <a:xfrm>
            <a:off x="3855477" y="2643209"/>
            <a:ext cx="1281379" cy="1171198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rot="10800000" flipV="1">
            <a:off x="2611093" y="1964116"/>
            <a:ext cx="623680" cy="55839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044025" y="1913520"/>
            <a:ext cx="756679" cy="40599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2147" y="4106028"/>
            <a:ext cx="6409418" cy="1127583"/>
          </a:xfrm>
          <a:prstGeom prst="rect">
            <a:avLst/>
          </a:prstGeom>
          <a:effectLst/>
        </p:spPr>
      </p:pic>
      <p:sp>
        <p:nvSpPr>
          <p:cNvPr id="15" name="TextBox 14"/>
          <p:cNvSpPr txBox="1"/>
          <p:nvPr/>
        </p:nvSpPr>
        <p:spPr>
          <a:xfrm>
            <a:off x="279005" y="3839807"/>
            <a:ext cx="1933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Didot"/>
                <a:cs typeface="Didot"/>
              </a:rPr>
              <a:t>Time Evolution :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30382" y="5463798"/>
            <a:ext cx="839658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 smtClean="0">
                <a:latin typeface="Times New Roman"/>
                <a:cs typeface="Times New Roman"/>
              </a:rPr>
              <a:t>Diagonalizing</a:t>
            </a:r>
            <a:r>
              <a:rPr lang="en-US" sz="2600" dirty="0" smtClean="0">
                <a:latin typeface="Times New Roman"/>
                <a:cs typeface="Times New Roman"/>
              </a:rPr>
              <a:t> this Hamiltonian leads to two mass</a:t>
            </a:r>
          </a:p>
          <a:p>
            <a:r>
              <a:rPr lang="en-US" sz="2600" dirty="0" err="1" smtClean="0">
                <a:latin typeface="Times New Roman"/>
                <a:cs typeface="Times New Roman"/>
              </a:rPr>
              <a:t>eigenstates</a:t>
            </a:r>
            <a:r>
              <a:rPr lang="en-US" sz="2600" dirty="0" smtClean="0">
                <a:latin typeface="Times New Roman"/>
                <a:cs typeface="Times New Roman"/>
              </a:rPr>
              <a:t> with masses M</a:t>
            </a:r>
            <a:r>
              <a:rPr lang="en-US" sz="2600" baseline="-25000" dirty="0" smtClean="0">
                <a:latin typeface="Times New Roman"/>
                <a:cs typeface="Times New Roman"/>
              </a:rPr>
              <a:t>H(L) </a:t>
            </a:r>
            <a:r>
              <a:rPr lang="en-US" sz="2600" dirty="0" smtClean="0">
                <a:latin typeface="Times New Roman"/>
                <a:cs typeface="Times New Roman"/>
              </a:rPr>
              <a:t>and decay width Γ</a:t>
            </a:r>
            <a:r>
              <a:rPr lang="en-US" sz="2600" baseline="-25000" dirty="0" smtClean="0">
                <a:latin typeface="Times New Roman"/>
                <a:cs typeface="Times New Roman"/>
              </a:rPr>
              <a:t>H(L)</a:t>
            </a:r>
            <a:endParaRPr lang="en-US" sz="2600" baseline="-25000" dirty="0"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1660" y="1211100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Didot"/>
                <a:cs typeface="Didot"/>
              </a:rPr>
              <a:t>Neutral B</a:t>
            </a:r>
            <a:r>
              <a:rPr lang="en-US" baseline="-25000">
                <a:latin typeface="Didot"/>
                <a:cs typeface="Didot"/>
              </a:rPr>
              <a:t>s</a:t>
            </a:r>
            <a:r>
              <a:rPr lang="en-US">
                <a:latin typeface="Didot"/>
                <a:cs typeface="Didot"/>
              </a:rPr>
              <a:t> meson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05484" y="1214108"/>
            <a:ext cx="2018501" cy="369332"/>
          </a:xfrm>
          <a:prstGeom prst="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254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914400" y="69057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The </a:t>
            </a:r>
            <a:r>
              <a:rPr kumimoji="0" lang="en-US" sz="4600" b="0" i="0" u="none" strike="noStrike" kern="1200" cap="none" spc="0" normalizeH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B</a:t>
            </a:r>
            <a:r>
              <a:rPr kumimoji="0" lang="en-US" sz="4600" b="0" i="0" u="none" strike="noStrike" kern="1200" cap="none" spc="0" normalizeH="0" baseline="3000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0</a:t>
            </a:r>
            <a:r>
              <a:rPr kumimoji="0" lang="en-US" sz="4600" b="0" i="0" u="none" strike="noStrike" kern="1200" cap="none" spc="0" normalizeH="0" baseline="-2500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(s) </a:t>
            </a:r>
            <a:r>
              <a:rPr kumimoji="0" lang="en-US" sz="4600" b="0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neutral system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969" y="1227270"/>
            <a:ext cx="8229600" cy="1447800"/>
          </a:xfrm>
          <a:prstGeom prst="rect">
            <a:avLst/>
          </a:prstGeom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840" y="3127408"/>
            <a:ext cx="3943091" cy="1397000"/>
          </a:xfrm>
          <a:prstGeom prst="rect">
            <a:avLst/>
          </a:prstGeom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8194" y="3102008"/>
            <a:ext cx="3511787" cy="1422400"/>
          </a:xfrm>
          <a:prstGeom prst="rect">
            <a:avLst/>
          </a:prstGeom>
          <a:effectLst/>
        </p:spPr>
      </p:pic>
      <p:sp>
        <p:nvSpPr>
          <p:cNvPr id="11" name="Down Arrow 10"/>
          <p:cNvSpPr/>
          <p:nvPr/>
        </p:nvSpPr>
        <p:spPr>
          <a:xfrm>
            <a:off x="3129738" y="2436926"/>
            <a:ext cx="294831" cy="845612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Didot"/>
              <a:cs typeface="Didot"/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5867577" y="2436926"/>
            <a:ext cx="294831" cy="845612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Didot"/>
              <a:cs typeface="Didot"/>
            </a:endParaRPr>
          </a:p>
        </p:txBody>
      </p:sp>
      <p:sp>
        <p:nvSpPr>
          <p:cNvPr id="13" name="TextBox 12"/>
          <p:cNvSpPr txBox="1"/>
          <p:nvPr/>
        </p:nvSpPr>
        <p:spPr>
          <a:xfrm rot="5400000">
            <a:off x="7942209" y="1851160"/>
            <a:ext cx="180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Didot"/>
                <a:cs typeface="Didot"/>
              </a:rPr>
              <a:t>Time Evolution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30382" y="5166926"/>
            <a:ext cx="8396587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600" baseline="-25000" dirty="0">
              <a:latin typeface="Times New Roman"/>
              <a:cs typeface="Times New Roman"/>
            </a:endParaRPr>
          </a:p>
          <a:p>
            <a:r>
              <a:rPr lang="en-US" sz="2600" dirty="0" err="1" smtClean="0">
                <a:latin typeface="Times New Roman"/>
                <a:cs typeface="Times New Roman"/>
              </a:rPr>
              <a:t>Δm</a:t>
            </a:r>
            <a:r>
              <a:rPr lang="en-US" sz="2600" baseline="-25000" dirty="0" err="1" smtClean="0">
                <a:latin typeface="Times New Roman"/>
                <a:cs typeface="Times New Roman"/>
              </a:rPr>
              <a:t>s</a:t>
            </a:r>
            <a:r>
              <a:rPr lang="en-US" sz="2600" dirty="0" smtClean="0">
                <a:latin typeface="Times New Roman"/>
                <a:cs typeface="Times New Roman"/>
              </a:rPr>
              <a:t> = M</a:t>
            </a:r>
            <a:r>
              <a:rPr lang="en-US" sz="2600" baseline="-25000" dirty="0" smtClean="0">
                <a:latin typeface="Times New Roman"/>
                <a:cs typeface="Times New Roman"/>
              </a:rPr>
              <a:t>H</a:t>
            </a:r>
            <a:r>
              <a:rPr lang="en-US" sz="2600" dirty="0" smtClean="0">
                <a:latin typeface="Times New Roman"/>
                <a:cs typeface="Times New Roman"/>
              </a:rPr>
              <a:t> – M</a:t>
            </a:r>
            <a:r>
              <a:rPr lang="en-US" sz="2600" baseline="-25000" dirty="0" smtClean="0">
                <a:latin typeface="Times New Roman"/>
                <a:cs typeface="Times New Roman"/>
              </a:rPr>
              <a:t>L</a:t>
            </a:r>
            <a:r>
              <a:rPr lang="en-US" sz="2600" dirty="0" smtClean="0">
                <a:latin typeface="Times New Roman"/>
                <a:cs typeface="Times New Roman"/>
              </a:rPr>
              <a:t>,        ΔΓ</a:t>
            </a:r>
            <a:r>
              <a:rPr lang="en-US" sz="2600" baseline="-25000" dirty="0" smtClean="0">
                <a:latin typeface="Times New Roman"/>
                <a:cs typeface="Times New Roman"/>
              </a:rPr>
              <a:t>s</a:t>
            </a:r>
            <a:r>
              <a:rPr lang="en-US" sz="2600" dirty="0" smtClean="0">
                <a:latin typeface="Times New Roman"/>
                <a:cs typeface="Times New Roman"/>
              </a:rPr>
              <a:t> = Γ</a:t>
            </a:r>
            <a:r>
              <a:rPr lang="en-US" sz="2400" baseline="-25000" dirty="0" smtClean="0">
                <a:latin typeface="Times New Roman"/>
                <a:cs typeface="Times New Roman"/>
              </a:rPr>
              <a:t>H </a:t>
            </a:r>
            <a:r>
              <a:rPr lang="en-US" sz="2600" dirty="0" smtClean="0">
                <a:latin typeface="Times New Roman"/>
                <a:cs typeface="Times New Roman"/>
              </a:rPr>
              <a:t>– </a:t>
            </a:r>
            <a:r>
              <a:rPr lang="en-US" sz="2600" dirty="0" err="1" smtClean="0">
                <a:latin typeface="Times New Roman"/>
                <a:cs typeface="Times New Roman"/>
              </a:rPr>
              <a:t>Γ</a:t>
            </a:r>
            <a:r>
              <a:rPr lang="en-US" sz="2600" dirty="0" smtClean="0">
                <a:latin typeface="Times New Roman"/>
                <a:cs typeface="Times New Roman"/>
              </a:rPr>
              <a:t> </a:t>
            </a:r>
            <a:r>
              <a:rPr lang="en-US" sz="2600" baseline="-25000" dirty="0" smtClean="0">
                <a:latin typeface="Times New Roman"/>
                <a:cs typeface="Times New Roman"/>
              </a:rPr>
              <a:t>L</a:t>
            </a:r>
            <a:r>
              <a:rPr lang="en-US" sz="2600" dirty="0" smtClean="0">
                <a:latin typeface="Times New Roman"/>
                <a:cs typeface="Times New Roman"/>
              </a:rPr>
              <a:t>,      </a:t>
            </a:r>
            <a:r>
              <a:rPr lang="en-US" sz="2600" dirty="0" err="1" smtClean="0">
                <a:latin typeface="Times New Roman"/>
                <a:cs typeface="Times New Roman"/>
              </a:rPr>
              <a:t>Γ</a:t>
            </a:r>
            <a:r>
              <a:rPr lang="en-US" sz="2600" baseline="-25000" dirty="0" err="1" smtClean="0">
                <a:latin typeface="Times New Roman"/>
                <a:cs typeface="Times New Roman"/>
              </a:rPr>
              <a:t>s</a:t>
            </a:r>
            <a:r>
              <a:rPr lang="en-US" sz="2600" dirty="0" smtClean="0">
                <a:latin typeface="Times New Roman"/>
                <a:cs typeface="Times New Roman"/>
              </a:rPr>
              <a:t> = (Γ</a:t>
            </a:r>
            <a:r>
              <a:rPr lang="en-US" sz="2600" baseline="-25000" dirty="0" smtClean="0">
                <a:latin typeface="Times New Roman"/>
                <a:cs typeface="Times New Roman"/>
              </a:rPr>
              <a:t>L</a:t>
            </a:r>
            <a:r>
              <a:rPr lang="en-US" sz="2600" dirty="0" smtClean="0">
                <a:latin typeface="Times New Roman"/>
                <a:cs typeface="Times New Roman"/>
              </a:rPr>
              <a:t>+Γ</a:t>
            </a:r>
            <a:r>
              <a:rPr lang="en-US" sz="2600" baseline="-25000" dirty="0" smtClean="0">
                <a:latin typeface="Times New Roman"/>
                <a:cs typeface="Times New Roman"/>
              </a:rPr>
              <a:t>H</a:t>
            </a:r>
            <a:r>
              <a:rPr lang="en-US" sz="2600" dirty="0" smtClean="0">
                <a:latin typeface="Times New Roman"/>
                <a:cs typeface="Times New Roman"/>
              </a:rPr>
              <a:t>)/2</a:t>
            </a:r>
            <a:endParaRPr lang="en-US" sz="2600" dirty="0">
              <a:latin typeface="Times New Roman"/>
              <a:cs typeface="Times New Roman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CF123-05C0-F648-9497-0C01397D107B}" type="slidenum">
              <a:rPr lang="en-US" smtClean="0"/>
              <a:t>19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30382" y="5385279"/>
            <a:ext cx="7797631" cy="70549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72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129" y="26968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Sometimes this is how a </a:t>
            </a:r>
            <a:r>
              <a:rPr lang="en-US" dirty="0" err="1" smtClean="0">
                <a:latin typeface="Times New Roman"/>
                <a:cs typeface="Times New Roman"/>
              </a:rPr>
              <a:t>flavour</a:t>
            </a:r>
            <a:r>
              <a:rPr lang="en-US" dirty="0" smtClean="0">
                <a:latin typeface="Times New Roman"/>
                <a:cs typeface="Times New Roman"/>
              </a:rPr>
              <a:t> physics talk in a conference</a:t>
            </a:r>
            <a:br>
              <a:rPr lang="en-US" dirty="0" smtClean="0">
                <a:latin typeface="Times New Roman"/>
                <a:cs typeface="Times New Roman"/>
              </a:rPr>
            </a:br>
            <a:r>
              <a:rPr lang="en-US" dirty="0" smtClean="0">
                <a:latin typeface="Times New Roman"/>
                <a:cs typeface="Times New Roman"/>
              </a:rPr>
              <a:t> sounds like…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42AB8-C172-7B4B-8C86-C8F2C7B632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744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501113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3366FF"/>
                </a:solidFill>
                <a:latin typeface="Times New Roman"/>
                <a:cs typeface="Times New Roman"/>
              </a:rPr>
              <a:t>Color Suppressed Tree &amp; Penguin(s)</a:t>
            </a:r>
            <a:br>
              <a:rPr lang="en-US" dirty="0">
                <a:solidFill>
                  <a:srgbClr val="3366FF"/>
                </a:solidFill>
                <a:latin typeface="Times New Roman"/>
                <a:cs typeface="Times New Roman"/>
              </a:rPr>
            </a:br>
            <a:r>
              <a:rPr lang="en-US" dirty="0" smtClean="0">
                <a:solidFill>
                  <a:srgbClr val="3366FF"/>
                </a:solidFill>
                <a:latin typeface="Times New Roman"/>
                <a:cs typeface="Times New Roman"/>
              </a:rPr>
              <a:t>When the </a:t>
            </a:r>
            <a:r>
              <a:rPr lang="en-US" dirty="0" err="1" smtClean="0">
                <a:solidFill>
                  <a:srgbClr val="3366FF"/>
                </a:solidFill>
                <a:latin typeface="Times New Roman"/>
                <a:cs typeface="Times New Roman"/>
              </a:rPr>
              <a:t>B</a:t>
            </a:r>
            <a:r>
              <a:rPr lang="en-US" baseline="-25000" dirty="0" err="1" smtClean="0">
                <a:solidFill>
                  <a:srgbClr val="3366FF"/>
                </a:solidFill>
                <a:latin typeface="Times New Roman"/>
                <a:cs typeface="Times New Roman"/>
              </a:rPr>
              <a:t>s</a:t>
            </a:r>
            <a:r>
              <a:rPr lang="en-US" dirty="0" smtClean="0">
                <a:solidFill>
                  <a:srgbClr val="3366FF"/>
                </a:solidFill>
                <a:latin typeface="Times New Roman"/>
                <a:cs typeface="Times New Roman"/>
              </a:rPr>
              <a:t> decays…</a:t>
            </a:r>
            <a:endParaRPr lang="en-US" sz="2222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4235" y="2097874"/>
            <a:ext cx="2808412" cy="2099868"/>
          </a:xfrm>
          <a:prstGeom prst="rect">
            <a:avLst/>
          </a:prstGeom>
        </p:spPr>
      </p:pic>
      <p:pic>
        <p:nvPicPr>
          <p:cNvPr id="6" name="Picture 5" descr="Screen shot 2011-02-15 at Tue 3 of Feb | 20.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736" y="4482247"/>
            <a:ext cx="2812614" cy="1874103"/>
          </a:xfrm>
          <a:prstGeom prst="rect">
            <a:avLst/>
          </a:prstGeom>
          <a:effectLst/>
        </p:spPr>
      </p:pic>
      <p:sp>
        <p:nvSpPr>
          <p:cNvPr id="7" name="Plus 6"/>
          <p:cNvSpPr/>
          <p:nvPr/>
        </p:nvSpPr>
        <p:spPr>
          <a:xfrm>
            <a:off x="3855477" y="3228808"/>
            <a:ext cx="1281379" cy="1171198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28C75-4EFA-D44F-99AF-FB3F90C7DFFC}" type="slidenum">
              <a:rPr/>
              <a:pPr/>
              <a:t>20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8163" y="4400006"/>
            <a:ext cx="3034484" cy="21288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736" y="2097874"/>
            <a:ext cx="2336349" cy="226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290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28C75-4EFA-D44F-99AF-FB3F90C7DFFC}" type="slidenum">
              <a:rPr lang="en-US"/>
              <a:pPr/>
              <a:t>21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258507" y="5696843"/>
            <a:ext cx="2505814" cy="666849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800" dirty="0" smtClean="0">
                <a:solidFill>
                  <a:srgbClr val="FF0000"/>
                </a:solidFill>
                <a:latin typeface="Times New Roman"/>
                <a:ea typeface="Lucida Grande"/>
                <a:cs typeface="Times New Roman"/>
              </a:rPr>
              <a:t>ϕ</a:t>
            </a:r>
            <a:r>
              <a:rPr lang="en-US" sz="2800" baseline="-25000" dirty="0" smtClean="0">
                <a:solidFill>
                  <a:srgbClr val="FF0000"/>
                </a:solidFill>
                <a:latin typeface="Times New Roman"/>
                <a:ea typeface="Lucida Grande"/>
                <a:cs typeface="Times New Roman"/>
              </a:rPr>
              <a:t>s</a:t>
            </a:r>
            <a:r>
              <a:rPr lang="en-US" sz="2800" baseline="30000" dirty="0" smtClean="0">
                <a:solidFill>
                  <a:srgbClr val="FF0000"/>
                </a:solidFill>
                <a:latin typeface="Times New Roman"/>
                <a:ea typeface="Lucida Grande"/>
                <a:cs typeface="Times New Roman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ea typeface="Lucida Grande"/>
                <a:cs typeface="Times New Roman"/>
              </a:rPr>
              <a:t> =</a:t>
            </a:r>
            <a:r>
              <a:rPr lang="en-US" sz="2800" dirty="0" smtClean="0">
                <a:solidFill>
                  <a:srgbClr val="660066"/>
                </a:solidFill>
                <a:latin typeface="Times New Roman"/>
                <a:ea typeface="Lucida Grande"/>
                <a:cs typeface="Times New Roman"/>
              </a:rPr>
              <a:t> ϕ</a:t>
            </a:r>
            <a:r>
              <a:rPr lang="en-US" sz="2800" baseline="-25000" dirty="0" smtClean="0">
                <a:solidFill>
                  <a:srgbClr val="660066"/>
                </a:solidFill>
                <a:latin typeface="Times New Roman"/>
                <a:ea typeface="Lucida Grande"/>
                <a:cs typeface="Times New Roman"/>
              </a:rPr>
              <a:t>s</a:t>
            </a:r>
            <a:r>
              <a:rPr lang="en-US" sz="2800" baseline="30000" dirty="0" smtClean="0">
                <a:solidFill>
                  <a:srgbClr val="660066"/>
                </a:solidFill>
                <a:latin typeface="Times New Roman"/>
                <a:ea typeface="Lucida Grande"/>
                <a:cs typeface="Times New Roman"/>
              </a:rPr>
              <a:t>SM</a:t>
            </a:r>
            <a:r>
              <a:rPr lang="en-US" sz="2800" dirty="0" smtClean="0">
                <a:solidFill>
                  <a:srgbClr val="660066"/>
                </a:solidFill>
                <a:latin typeface="Times New Roman"/>
                <a:ea typeface="Lucida Grande"/>
                <a:cs typeface="Times New Roman"/>
              </a:rPr>
              <a:t> </a:t>
            </a:r>
            <a:r>
              <a:rPr lang="en-US" sz="2800" dirty="0" smtClean="0">
                <a:latin typeface="Times New Roman"/>
                <a:ea typeface="Lucida Grande"/>
                <a:cs typeface="Times New Roman"/>
              </a:rPr>
              <a:t>+</a:t>
            </a:r>
            <a:r>
              <a:rPr lang="en-US" sz="2800" dirty="0" smtClean="0">
                <a:solidFill>
                  <a:srgbClr val="660066"/>
                </a:solidFill>
                <a:latin typeface="Times New Roman"/>
                <a:ea typeface="Lucida Grande"/>
                <a:cs typeface="Times New Roman"/>
              </a:rPr>
              <a:t> </a:t>
            </a:r>
            <a:r>
              <a:rPr lang="en-US" sz="2800" dirty="0" smtClean="0">
                <a:solidFill>
                  <a:srgbClr val="FF6600"/>
                </a:solidFill>
                <a:latin typeface="Times New Roman"/>
                <a:ea typeface="Lucida Grande"/>
                <a:cs typeface="Times New Roman"/>
              </a:rPr>
              <a:t>ϕ</a:t>
            </a:r>
            <a:r>
              <a:rPr lang="en-US" sz="2800" baseline="-25000" dirty="0" smtClean="0">
                <a:solidFill>
                  <a:srgbClr val="FF6600"/>
                </a:solidFill>
                <a:latin typeface="Times New Roman"/>
                <a:ea typeface="Lucida Grande"/>
                <a:cs typeface="Times New Roman"/>
              </a:rPr>
              <a:t>s</a:t>
            </a:r>
            <a:r>
              <a:rPr lang="en-US" sz="2800" baseline="30000" dirty="0" smtClean="0">
                <a:solidFill>
                  <a:srgbClr val="FF6600"/>
                </a:solidFill>
                <a:latin typeface="Times New Roman"/>
                <a:ea typeface="Lucida Grande"/>
                <a:cs typeface="Times New Roman"/>
              </a:rPr>
              <a:t>NP</a:t>
            </a:r>
            <a:endParaRPr lang="en-US" sz="2800" baseline="30000" dirty="0" smtClean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1338146"/>
            <a:ext cx="54006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  Measure relative phase difference       </a:t>
            </a:r>
          </a:p>
          <a:p>
            <a:r>
              <a:rPr lang="en-US" dirty="0" smtClean="0">
                <a:solidFill>
                  <a:srgbClr val="FF0000"/>
                </a:solidFill>
                <a:latin typeface="Times New Roman"/>
                <a:ea typeface="Lucida Grande"/>
                <a:cs typeface="Times New Roman"/>
              </a:rPr>
              <a:t>	ϕ</a:t>
            </a:r>
            <a:r>
              <a:rPr lang="en-US" baseline="-25000" dirty="0" smtClean="0">
                <a:solidFill>
                  <a:srgbClr val="FF0000"/>
                </a:solidFill>
                <a:latin typeface="Times New Roman"/>
                <a:ea typeface="Lucida Grande"/>
                <a:cs typeface="Times New Roman"/>
              </a:rPr>
              <a:t>s</a:t>
            </a:r>
            <a:r>
              <a:rPr lang="en-US" dirty="0">
                <a:latin typeface="Times New Roman"/>
                <a:cs typeface="Times New Roman"/>
              </a:rPr>
              <a:t>=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3366FF"/>
                </a:solidFill>
                <a:latin typeface="Times New Roman"/>
                <a:ea typeface="Lucida Grande"/>
                <a:cs typeface="Times New Roman"/>
              </a:rPr>
              <a:t>ϕ</a:t>
            </a:r>
            <a:r>
              <a:rPr lang="en-US" baseline="-25000" dirty="0" err="1" smtClean="0">
                <a:solidFill>
                  <a:srgbClr val="3366FF"/>
                </a:solidFill>
                <a:latin typeface="Times New Roman"/>
                <a:cs typeface="Times New Roman"/>
              </a:rPr>
              <a:t>M</a:t>
            </a:r>
            <a:r>
              <a:rPr lang="en-US" dirty="0" smtClean="0">
                <a:latin typeface="Times New Roman"/>
                <a:cs typeface="Times New Roman"/>
              </a:rPr>
              <a:t> − 2</a:t>
            </a:r>
            <a:r>
              <a:rPr lang="en-US" dirty="0" smtClean="0">
                <a:solidFill>
                  <a:srgbClr val="008000"/>
                </a:solidFill>
                <a:latin typeface="Times New Roman"/>
                <a:ea typeface="Lucida Grande"/>
                <a:cs typeface="Times New Roman"/>
              </a:rPr>
              <a:t>ϕ</a:t>
            </a:r>
            <a:r>
              <a:rPr lang="en-US" baseline="-25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D</a:t>
            </a:r>
            <a:r>
              <a:rPr lang="en-US" dirty="0" smtClean="0">
                <a:latin typeface="Times New Roman"/>
                <a:cs typeface="Times New Roman"/>
              </a:rPr>
              <a:t> between two “legs/paths/routes”.</a:t>
            </a:r>
            <a:endParaRPr lang="en-US" dirty="0">
              <a:latin typeface="Times New Roman"/>
              <a:cs typeface="Times New Roman"/>
            </a:endParaRPr>
          </a:p>
          <a:p>
            <a:endParaRPr lang="en-US" dirty="0" smtClean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In SM  + Ignoring penguins </a:t>
            </a:r>
            <a:endParaRPr lang="en-US" dirty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	</a:t>
            </a:r>
            <a:r>
              <a:rPr lang="en-US" dirty="0" err="1" smtClean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smtClean="0">
                <a:solidFill>
                  <a:srgbClr val="008000"/>
                </a:solidFill>
                <a:latin typeface="Times New Roman"/>
                <a:ea typeface="Lucida Grande"/>
                <a:cs typeface="Times New Roman"/>
              </a:rPr>
              <a:t>ϕ</a:t>
            </a:r>
            <a:r>
              <a:rPr lang="en-US" baseline="-25000" dirty="0" smtClean="0">
                <a:solidFill>
                  <a:srgbClr val="008000"/>
                </a:solidFill>
                <a:latin typeface="Times New Roman"/>
                <a:ea typeface="Lucida Grande"/>
                <a:cs typeface="Times New Roman"/>
              </a:rPr>
              <a:t>D</a:t>
            </a:r>
            <a:r>
              <a:rPr lang="en-US" dirty="0" smtClean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lang="en-US" baseline="30000" dirty="0" smtClean="0">
                <a:solidFill>
                  <a:srgbClr val="FF0000"/>
                </a:solidFill>
                <a:latin typeface="Times New Roman"/>
                <a:ea typeface="Lucida Grande"/>
                <a:cs typeface="Times New Roman"/>
              </a:rPr>
              <a:t> </a:t>
            </a:r>
            <a:r>
              <a:rPr lang="en-US" dirty="0" smtClean="0">
                <a:latin typeface="Times New Roman"/>
                <a:ea typeface="Lucida Grande"/>
                <a:cs typeface="Times New Roman"/>
              </a:rPr>
              <a:t>~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Lucida Grande"/>
                <a:cs typeface="Times New Roman"/>
              </a:rPr>
              <a:t> 0</a:t>
            </a:r>
            <a:endParaRPr lang="en-US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q"/>
            </a:pPr>
            <a:endParaRPr lang="en-US" sz="2000" dirty="0" smtClean="0">
              <a:latin typeface="Times New Roman"/>
              <a:cs typeface="Times New Roman"/>
            </a:endParaRPr>
          </a:p>
          <a:p>
            <a:r>
              <a:rPr lang="en-US" sz="2000" dirty="0" smtClean="0">
                <a:latin typeface="Times New Roman"/>
                <a:cs typeface="Times New Roman"/>
              </a:rPr>
              <a:t>	</a:t>
            </a:r>
            <a:r>
              <a:rPr lang="en-US" sz="2000" dirty="0" smtClean="0">
                <a:solidFill>
                  <a:srgbClr val="660066"/>
                </a:solidFill>
                <a:latin typeface="Times New Roman"/>
                <a:ea typeface="Lucida Grande"/>
                <a:cs typeface="Times New Roman"/>
              </a:rPr>
              <a:t>ϕ</a:t>
            </a:r>
            <a:r>
              <a:rPr lang="en-US" sz="2000" baseline="-25000" dirty="0" smtClean="0">
                <a:solidFill>
                  <a:srgbClr val="660066"/>
                </a:solidFill>
                <a:latin typeface="Times New Roman"/>
                <a:ea typeface="Lucida Grande"/>
                <a:cs typeface="Times New Roman"/>
              </a:rPr>
              <a:t>s</a:t>
            </a:r>
            <a:r>
              <a:rPr lang="en-US" sz="2000" baseline="30000" dirty="0" smtClean="0">
                <a:solidFill>
                  <a:srgbClr val="660066"/>
                </a:solidFill>
                <a:latin typeface="Times New Roman"/>
                <a:ea typeface="Lucida Grande"/>
                <a:cs typeface="Times New Roman"/>
              </a:rPr>
              <a:t>SM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/>
                <a:ea typeface="Lucida Grande"/>
                <a:cs typeface="Times New Roman"/>
              </a:rPr>
              <a:t> </a:t>
            </a:r>
            <a:r>
              <a:rPr lang="en-US" sz="2000" dirty="0" smtClean="0">
                <a:latin typeface="Times New Roman"/>
                <a:ea typeface="Lucida Grande"/>
                <a:cs typeface="Times New Roman"/>
              </a:rPr>
              <a:t>~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ea typeface="Lucida Grande"/>
                <a:cs typeface="Times New Roman"/>
              </a:rPr>
              <a:t> </a:t>
            </a:r>
            <a:r>
              <a:rPr lang="en-US" sz="2000" dirty="0" smtClean="0">
                <a:solidFill>
                  <a:srgbClr val="3366FF"/>
                </a:solidFill>
                <a:latin typeface="Times New Roman"/>
                <a:ea typeface="Lucida Grande"/>
                <a:cs typeface="Times New Roman"/>
              </a:rPr>
              <a:t>ϕ</a:t>
            </a:r>
            <a:r>
              <a:rPr lang="en-US" sz="2000" baseline="-25000" dirty="0" smtClean="0">
                <a:solidFill>
                  <a:srgbClr val="3366FF"/>
                </a:solidFill>
                <a:latin typeface="Times New Roman"/>
                <a:ea typeface="Lucida Grande"/>
                <a:cs typeface="Times New Roman"/>
              </a:rPr>
              <a:t>M</a:t>
            </a:r>
            <a:r>
              <a:rPr lang="en-US" sz="20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 </a:t>
            </a:r>
            <a:endParaRPr lang="en-US" dirty="0" smtClean="0">
              <a:solidFill>
                <a:srgbClr val="3366FF"/>
              </a:solidFill>
              <a:latin typeface="Times New Roman"/>
              <a:cs typeface="Times New Roman"/>
            </a:endParaRPr>
          </a:p>
          <a:p>
            <a:endParaRPr lang="en-US" dirty="0" smtClean="0">
              <a:latin typeface="Times New Roman"/>
              <a:cs typeface="Times New Roman"/>
            </a:endParaRPr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>
                <a:latin typeface="Times New Roman"/>
                <a:cs typeface="Times New Roman"/>
              </a:rPr>
              <a:t>is predominantly determined by </a:t>
            </a:r>
            <a:r>
              <a:rPr lang="en-US" dirty="0" err="1" smtClean="0">
                <a:latin typeface="Times New Roman"/>
                <a:cs typeface="Times New Roman"/>
              </a:rPr>
              <a:t>arg</a:t>
            </a:r>
            <a:r>
              <a:rPr lang="en-US" dirty="0" smtClean="0">
                <a:latin typeface="Times New Roman"/>
                <a:cs typeface="Times New Roman"/>
              </a:rPr>
              <a:t>(</a:t>
            </a:r>
            <a:r>
              <a:rPr lang="en-US" dirty="0" err="1" smtClean="0">
                <a:latin typeface="Times New Roman"/>
                <a:cs typeface="Times New Roman"/>
              </a:rPr>
              <a:t>V</a:t>
            </a:r>
            <a:r>
              <a:rPr lang="en-US" baseline="-25000" dirty="0" err="1" smtClean="0">
                <a:latin typeface="Times New Roman"/>
                <a:cs typeface="Times New Roman"/>
              </a:rPr>
              <a:t>ts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)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>
                <a:latin typeface="Times New Roman"/>
                <a:cs typeface="Times New Roman"/>
              </a:rPr>
              <a:t>is predicted to be small ~ -0.04</a:t>
            </a:r>
          </a:p>
          <a:p>
            <a:pPr lvl="1"/>
            <a:r>
              <a:rPr lang="en-US" sz="1400" dirty="0" smtClean="0">
                <a:latin typeface="Times New Roman"/>
                <a:cs typeface="Times New Roman"/>
              </a:rPr>
              <a:t>    [Charles </a:t>
            </a:r>
            <a:r>
              <a:rPr lang="en-US" sz="1400" dirty="0">
                <a:latin typeface="Times New Roman"/>
                <a:cs typeface="Times New Roman"/>
              </a:rPr>
              <a:t>et al</a:t>
            </a:r>
            <a:r>
              <a:rPr lang="en-US" sz="1400" dirty="0" smtClean="0">
                <a:latin typeface="Times New Roman"/>
                <a:cs typeface="Times New Roman"/>
              </a:rPr>
              <a:t>. Phys</a:t>
            </a:r>
            <a:r>
              <a:rPr lang="en-US" sz="1400" dirty="0">
                <a:latin typeface="Times New Roman"/>
                <a:cs typeface="Times New Roman"/>
              </a:rPr>
              <a:t>. Rev. D84 (2011) </a:t>
            </a:r>
            <a:r>
              <a:rPr lang="en-US" sz="1400" dirty="0" smtClean="0">
                <a:latin typeface="Times New Roman"/>
                <a:cs typeface="Times New Roman"/>
              </a:rPr>
              <a:t>033005]</a:t>
            </a:r>
            <a:endParaRPr lang="en-US" dirty="0">
              <a:latin typeface="Times New Roman"/>
              <a:cs typeface="Times New Roman"/>
            </a:endParaRPr>
          </a:p>
          <a:p>
            <a:endParaRPr lang="en-US" dirty="0" smtClean="0">
              <a:latin typeface="Times New Roman"/>
              <a:cs typeface="Times New Roman"/>
            </a:endParaRPr>
          </a:p>
          <a:p>
            <a:endParaRPr lang="en-US" dirty="0"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q"/>
            </a:pPr>
            <a:r>
              <a:rPr lang="en-US" dirty="0" smtClean="0">
                <a:latin typeface="Times New Roman"/>
                <a:cs typeface="Times New Roman"/>
              </a:rPr>
              <a:t>New Physics (NP) can add large phases:</a:t>
            </a:r>
          </a:p>
          <a:p>
            <a:endParaRPr lang="en-US" dirty="0" smtClean="0">
              <a:latin typeface="Times New Roman"/>
              <a:cs typeface="Times New Roman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3366FF"/>
                </a:solidFill>
                <a:latin typeface="Times New Roman"/>
                <a:cs typeface="Times New Roman"/>
              </a:rPr>
              <a:t>Phases phases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1197" y="1417638"/>
            <a:ext cx="3655603" cy="2311826"/>
          </a:xfrm>
          <a:prstGeom prst="rect">
            <a:avLst/>
          </a:prstGeom>
          <a:effectLst/>
        </p:spPr>
      </p:pic>
      <p:graphicFrame>
        <p:nvGraphicFramePr>
          <p:cNvPr id="18434" name="Object 2"/>
          <p:cNvGraphicFramePr>
            <a:graphicFrameLocks noChangeAspect="1"/>
          </p:cNvGraphicFramePr>
          <p:nvPr/>
        </p:nvGraphicFramePr>
        <p:xfrm>
          <a:off x="5878684" y="3973127"/>
          <a:ext cx="2808116" cy="10470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3" name="Equation" r:id="rId4" imgW="2565360" imgH="736560" progId="">
                  <p:embed/>
                </p:oleObj>
              </mc:Choice>
              <mc:Fallback>
                <p:oleObj name="Equation" r:id="rId4" imgW="2565360" imgH="7365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8684" y="3973127"/>
                        <a:ext cx="2808116" cy="104709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Oval 9"/>
          <p:cNvSpPr/>
          <p:nvPr/>
        </p:nvSpPr>
        <p:spPr>
          <a:xfrm>
            <a:off x="4213188" y="3729464"/>
            <a:ext cx="533400" cy="609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4445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078354" y="4491463"/>
            <a:ext cx="987358" cy="748935"/>
          </a:xfrm>
          <a:prstGeom prst="ellipse">
            <a:avLst/>
          </a:prstGeom>
          <a:solidFill>
            <a:schemeClr val="accent1">
              <a:alpha val="0"/>
            </a:schemeClr>
          </a:solidFill>
          <a:ln w="4445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435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JpsiPh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07604">
            <a:off x="5404917" y="2075835"/>
            <a:ext cx="3566294" cy="990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1498" y="319722"/>
            <a:ext cx="8011431" cy="6370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Theoretically </a:t>
            </a:r>
            <a:r>
              <a:rPr lang="en-US" sz="24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:</a:t>
            </a:r>
          </a:p>
          <a:p>
            <a:pPr>
              <a:buFont typeface="Courier New"/>
              <a:buChar char="o"/>
            </a:pPr>
            <a:r>
              <a:rPr lang="en-US" sz="2000" dirty="0" smtClean="0">
                <a:latin typeface="Times New Roman"/>
                <a:cs typeface="Times New Roman"/>
              </a:rPr>
              <a:t>  </a:t>
            </a:r>
            <a:r>
              <a:rPr lang="en-US" sz="2000" dirty="0" err="1" smtClean="0">
                <a:latin typeface="Times New Roman"/>
                <a:cs typeface="Times New Roman"/>
              </a:rPr>
              <a:t>b→ccs</a:t>
            </a:r>
            <a:r>
              <a:rPr lang="en-US" sz="2000" dirty="0" smtClean="0">
                <a:latin typeface="Times New Roman"/>
                <a:cs typeface="Times New Roman"/>
              </a:rPr>
              <a:t> tree dominance leads to precise prediction of </a:t>
            </a:r>
            <a:r>
              <a:rPr lang="en-US" sz="2000" dirty="0" smtClean="0">
                <a:latin typeface="Times New Roman"/>
                <a:ea typeface="Lucida Grande"/>
                <a:cs typeface="Times New Roman"/>
              </a:rPr>
              <a:t>ϕ</a:t>
            </a:r>
            <a:r>
              <a:rPr lang="en-US" sz="2000" baseline="-25000" dirty="0" smtClean="0">
                <a:latin typeface="Times New Roman"/>
                <a:ea typeface="Lucida Grande"/>
                <a:cs typeface="Times New Roman"/>
              </a:rPr>
              <a:t>s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/>
                <a:ea typeface="Lucida Grande"/>
                <a:cs typeface="Times New Roman"/>
              </a:rPr>
              <a:t> </a:t>
            </a:r>
            <a:r>
              <a:rPr lang="en-US" sz="2000" dirty="0" smtClean="0">
                <a:latin typeface="Times New Roman"/>
                <a:cs typeface="Times New Roman"/>
              </a:rPr>
              <a:t> in SM.</a:t>
            </a:r>
          </a:p>
          <a:p>
            <a:pPr>
              <a:buFont typeface="Courier New"/>
              <a:buChar char="o"/>
            </a:pPr>
            <a:r>
              <a:rPr lang="en-US" sz="2000" dirty="0" smtClean="0">
                <a:latin typeface="Times New Roman"/>
                <a:cs typeface="Times New Roman"/>
              </a:rPr>
              <a:t>  SP →  VV,  admixture of </a:t>
            </a:r>
            <a:r>
              <a:rPr lang="en-US" sz="20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CP-odd</a:t>
            </a:r>
            <a:r>
              <a:rPr lang="en-US" sz="2000" dirty="0" smtClean="0">
                <a:latin typeface="Times New Roman"/>
                <a:cs typeface="Times New Roman"/>
              </a:rPr>
              <a:t> and </a:t>
            </a:r>
            <a:r>
              <a:rPr lang="en-US" sz="2000" dirty="0" smtClean="0">
                <a:solidFill>
                  <a:schemeClr val="accent5"/>
                </a:solidFill>
                <a:latin typeface="Times New Roman"/>
                <a:cs typeface="Times New Roman"/>
              </a:rPr>
              <a:t>CP-even </a:t>
            </a:r>
            <a:r>
              <a:rPr lang="en-US" sz="2000" dirty="0" smtClean="0">
                <a:latin typeface="Times New Roman"/>
                <a:cs typeface="Times New Roman"/>
              </a:rPr>
              <a:t>states, measure also ΔΓ</a:t>
            </a:r>
            <a:r>
              <a:rPr lang="en-US" sz="2000" baseline="-25000" dirty="0" smtClean="0">
                <a:latin typeface="Times New Roman"/>
                <a:cs typeface="Times New Roman"/>
              </a:rPr>
              <a:t>s</a:t>
            </a:r>
            <a:r>
              <a:rPr lang="en-US" sz="2000" dirty="0" smtClean="0">
                <a:latin typeface="Times New Roman"/>
                <a:cs typeface="Times New Roman"/>
              </a:rPr>
              <a:t>.</a:t>
            </a:r>
            <a:endParaRPr lang="en-US" dirty="0" smtClean="0">
              <a:latin typeface="Times New Roman"/>
              <a:cs typeface="Times New Roman"/>
            </a:endParaRPr>
          </a:p>
          <a:p>
            <a:endParaRPr lang="en-US" dirty="0" smtClean="0">
              <a:latin typeface="Times New Roman"/>
              <a:cs typeface="Times New Roman"/>
            </a:endParaRPr>
          </a:p>
          <a:p>
            <a:endParaRPr lang="en-US" dirty="0" smtClean="0">
              <a:latin typeface="Times New Roman"/>
              <a:cs typeface="Times New Roman"/>
            </a:endParaRPr>
          </a:p>
          <a:p>
            <a:endParaRPr lang="en-US" dirty="0">
              <a:latin typeface="Times New Roman"/>
              <a:cs typeface="Times New Roman"/>
            </a:endParaRPr>
          </a:p>
          <a:p>
            <a:endParaRPr lang="en-US" dirty="0" smtClean="0">
              <a:latin typeface="Times New Roman"/>
              <a:cs typeface="Times New Roman"/>
            </a:endParaRPr>
          </a:p>
          <a:p>
            <a:r>
              <a:rPr lang="en-US" sz="32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Experimentally : </a:t>
            </a:r>
          </a:p>
          <a:p>
            <a:pPr>
              <a:buFont typeface="Courier New"/>
              <a:buChar char="o"/>
            </a:pPr>
            <a:r>
              <a:rPr lang="en-US" sz="2000" dirty="0" smtClean="0">
                <a:latin typeface="Times New Roman"/>
                <a:cs typeface="Times New Roman"/>
              </a:rPr>
              <a:t> Relatively large branching ratio.</a:t>
            </a:r>
          </a:p>
          <a:p>
            <a:pPr>
              <a:buFont typeface="Courier New"/>
              <a:buChar char="o"/>
            </a:pPr>
            <a:r>
              <a:rPr lang="en-US" sz="2000" dirty="0" smtClean="0">
                <a:latin typeface="Times New Roman"/>
                <a:cs typeface="Times New Roman"/>
              </a:rPr>
              <a:t> Easy to trigger on </a:t>
            </a:r>
            <a:r>
              <a:rPr lang="en-US" sz="2000" dirty="0" err="1" smtClean="0">
                <a:latin typeface="Times New Roman"/>
                <a:cs typeface="Times New Roman"/>
              </a:rPr>
              <a:t>muons</a:t>
            </a:r>
            <a:r>
              <a:rPr lang="en-US" sz="2000" dirty="0" smtClean="0">
                <a:latin typeface="Times New Roman"/>
                <a:cs typeface="Times New Roman"/>
              </a:rPr>
              <a:t> from J/</a:t>
            </a:r>
            <a:r>
              <a:rPr lang="en-US" sz="2000" dirty="0" err="1" smtClean="0">
                <a:latin typeface="Times New Roman"/>
                <a:cs typeface="Times New Roman"/>
              </a:rPr>
              <a:t>ψ</a:t>
            </a:r>
            <a:r>
              <a:rPr lang="en-US" sz="2000" dirty="0" smtClean="0">
                <a:latin typeface="Times New Roman"/>
                <a:cs typeface="Times New Roman"/>
              </a:rPr>
              <a:t> → </a:t>
            </a:r>
            <a:r>
              <a:rPr lang="en-US" sz="2000" dirty="0" err="1" smtClean="0">
                <a:latin typeface="Times New Roman"/>
                <a:cs typeface="Times New Roman"/>
              </a:rPr>
              <a:t>μ</a:t>
            </a:r>
            <a:r>
              <a:rPr lang="en-US" sz="2000" baseline="30000" dirty="0" err="1" smtClean="0">
                <a:latin typeface="Times New Roman"/>
                <a:cs typeface="Times New Roman"/>
              </a:rPr>
              <a:t>+</a:t>
            </a:r>
            <a:r>
              <a:rPr lang="en-US" sz="2000" dirty="0" err="1" smtClean="0">
                <a:latin typeface="Times New Roman"/>
                <a:cs typeface="Times New Roman"/>
              </a:rPr>
              <a:t>μ</a:t>
            </a:r>
            <a:r>
              <a:rPr lang="en-US" sz="2000" baseline="30000" dirty="0" smtClean="0">
                <a:latin typeface="Times New Roman"/>
                <a:cs typeface="Times New Roman"/>
              </a:rPr>
              <a:t>-</a:t>
            </a:r>
            <a:r>
              <a:rPr lang="en-US" sz="2000" dirty="0" smtClean="0">
                <a:latin typeface="Times New Roman"/>
                <a:cs typeface="Times New Roman"/>
              </a:rPr>
              <a:t>.</a:t>
            </a:r>
            <a:endParaRPr lang="en-US" baseline="30000" dirty="0" smtClean="0">
              <a:latin typeface="Times New Roman"/>
              <a:cs typeface="Times New Roman"/>
            </a:endParaRPr>
          </a:p>
          <a:p>
            <a:pPr>
              <a:buFont typeface="Courier New"/>
              <a:buChar char="o"/>
            </a:pPr>
            <a:endParaRPr lang="en-US" baseline="30000" dirty="0" smtClean="0">
              <a:latin typeface="Times New Roman"/>
              <a:cs typeface="Times New Roman"/>
            </a:endParaRPr>
          </a:p>
          <a:p>
            <a:pPr>
              <a:buFont typeface="Courier New"/>
              <a:buChar char="o"/>
            </a:pPr>
            <a:endParaRPr lang="en-US" baseline="30000" dirty="0">
              <a:latin typeface="Times New Roman"/>
              <a:cs typeface="Times New Roman"/>
            </a:endParaRPr>
          </a:p>
          <a:p>
            <a:pPr>
              <a:buFont typeface="Courier New"/>
              <a:buChar char="o"/>
            </a:pPr>
            <a:endParaRPr lang="en-US" baseline="30000" dirty="0" smtClean="0">
              <a:latin typeface="Times New Roman"/>
              <a:cs typeface="Times New Roman"/>
            </a:endParaRPr>
          </a:p>
          <a:p>
            <a:pPr>
              <a:buFont typeface="Courier New"/>
              <a:buChar char="o"/>
            </a:pPr>
            <a:endParaRPr lang="en-US" baseline="30000" dirty="0" smtClean="0">
              <a:latin typeface="Times New Roman"/>
              <a:cs typeface="Times New Roman"/>
            </a:endParaRPr>
          </a:p>
          <a:p>
            <a:r>
              <a:rPr lang="en-US" sz="32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The Observables</a:t>
            </a:r>
          </a:p>
          <a:p>
            <a:pPr>
              <a:buFont typeface="Courier New"/>
              <a:buChar char="o"/>
            </a:pPr>
            <a:r>
              <a:rPr lang="en-US" sz="2000" dirty="0" smtClean="0">
                <a:latin typeface="Times New Roman"/>
                <a:cs typeface="Times New Roman"/>
              </a:rPr>
              <a:t> </a:t>
            </a:r>
            <a:r>
              <a:rPr lang="en-GB" sz="2000" dirty="0" smtClean="0">
                <a:latin typeface="Times New Roman"/>
                <a:cs typeface="Times New Roman"/>
              </a:rPr>
              <a:t>3 “P-wave” amplitudes  of KK system  ( </a:t>
            </a:r>
            <a:r>
              <a:rPr lang="en-GB" sz="2000" dirty="0" smtClean="0">
                <a:solidFill>
                  <a:srgbClr val="4BACC6"/>
                </a:solidFill>
                <a:latin typeface="Times New Roman"/>
                <a:cs typeface="Times New Roman"/>
              </a:rPr>
              <a:t>A</a:t>
            </a:r>
            <a:r>
              <a:rPr lang="en-GB" sz="2000" baseline="-25000" dirty="0" smtClean="0">
                <a:solidFill>
                  <a:srgbClr val="4BACC6"/>
                </a:solidFill>
                <a:latin typeface="Times New Roman"/>
                <a:cs typeface="Times New Roman"/>
              </a:rPr>
              <a:t>0</a:t>
            </a:r>
            <a:r>
              <a:rPr lang="en-GB" sz="2000" dirty="0" smtClean="0">
                <a:solidFill>
                  <a:srgbClr val="4BACC6"/>
                </a:solidFill>
                <a:latin typeface="Times New Roman"/>
                <a:cs typeface="Times New Roman"/>
              </a:rPr>
              <a:t>,</a:t>
            </a:r>
            <a:r>
              <a:rPr lang="en-GB" sz="20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 A</a:t>
            </a:r>
            <a:r>
              <a:rPr lang="en-GB" sz="2000" baseline="-250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perp</a:t>
            </a:r>
            <a:r>
              <a:rPr lang="en-GB" sz="20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, </a:t>
            </a:r>
            <a:r>
              <a:rPr lang="en-GB" sz="2000" dirty="0" smtClean="0">
                <a:solidFill>
                  <a:srgbClr val="4BACC6"/>
                </a:solidFill>
                <a:latin typeface="Times New Roman"/>
                <a:cs typeface="Times New Roman"/>
              </a:rPr>
              <a:t>A</a:t>
            </a:r>
            <a:r>
              <a:rPr lang="en-GB" sz="2000" baseline="-25000" dirty="0" smtClean="0">
                <a:solidFill>
                  <a:srgbClr val="4BACC6"/>
                </a:solidFill>
                <a:latin typeface="Times New Roman"/>
                <a:cs typeface="Times New Roman"/>
              </a:rPr>
              <a:t>para</a:t>
            </a:r>
            <a:r>
              <a:rPr lang="en-GB" sz="2000" dirty="0" smtClean="0">
                <a:latin typeface="Times New Roman"/>
                <a:cs typeface="Times New Roman"/>
              </a:rPr>
              <a:t>)</a:t>
            </a:r>
          </a:p>
          <a:p>
            <a:pPr>
              <a:buFont typeface="Courier New"/>
              <a:buChar char="o"/>
            </a:pPr>
            <a:r>
              <a:rPr lang="en-GB" sz="2000" dirty="0" smtClean="0">
                <a:latin typeface="Times New Roman"/>
                <a:cs typeface="Times New Roman"/>
              </a:rPr>
              <a:t> </a:t>
            </a:r>
            <a:r>
              <a:rPr lang="en-US" sz="2000" dirty="0" smtClean="0">
                <a:latin typeface="Times New Roman"/>
                <a:cs typeface="Times New Roman"/>
              </a:rPr>
              <a:t>1 “S-wave” amplitude (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lang="en-US" sz="2000" baseline="-25000" dirty="0" smtClean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lang="en-US" sz="2000" dirty="0" smtClean="0">
                <a:latin typeface="Times New Roman"/>
                <a:cs typeface="Times New Roman"/>
              </a:rPr>
              <a:t>)</a:t>
            </a:r>
            <a:endParaRPr lang="en-US" sz="2000" baseline="-25000" dirty="0" smtClean="0">
              <a:latin typeface="Times New Roman"/>
              <a:cs typeface="Times New Roman"/>
            </a:endParaRPr>
          </a:p>
          <a:p>
            <a:pPr>
              <a:buFont typeface="Courier New"/>
              <a:buChar char="o"/>
            </a:pPr>
            <a:r>
              <a:rPr lang="en-US" sz="2000" dirty="0" smtClean="0">
                <a:latin typeface="Times New Roman"/>
                <a:cs typeface="Times New Roman"/>
              </a:rPr>
              <a:t>10 terms with all the interferences (see the next slide)</a:t>
            </a:r>
          </a:p>
          <a:p>
            <a:pPr>
              <a:buFont typeface="Courier New"/>
              <a:buChar char="o"/>
            </a:pPr>
            <a:r>
              <a:rPr lang="en-US" sz="2000" dirty="0" smtClean="0">
                <a:latin typeface="Times New Roman"/>
                <a:cs typeface="Times New Roman"/>
              </a:rPr>
              <a:t> </a:t>
            </a:r>
            <a:r>
              <a:rPr lang="en-US" sz="2000" dirty="0" smtClean="0">
                <a:latin typeface="Times New Roman"/>
                <a:ea typeface="Lucida Grande"/>
                <a:cs typeface="Times New Roman"/>
              </a:rPr>
              <a:t>ϕ</a:t>
            </a:r>
            <a:r>
              <a:rPr lang="en-US" sz="2000" baseline="-25000" dirty="0" smtClean="0">
                <a:latin typeface="Times New Roman"/>
                <a:ea typeface="Lucida Grande"/>
                <a:cs typeface="Times New Roman"/>
              </a:rPr>
              <a:t>s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/>
                <a:ea typeface="Lucida Grande"/>
                <a:cs typeface="Times New Roman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ea typeface="Lucida Grande"/>
                <a:cs typeface="Times New Roman"/>
              </a:rPr>
              <a:t>, </a:t>
            </a:r>
            <a:r>
              <a:rPr lang="en-US" sz="2000" dirty="0" smtClean="0">
                <a:latin typeface="Times New Roman"/>
                <a:cs typeface="Times New Roman"/>
              </a:rPr>
              <a:t>ΔΓ</a:t>
            </a:r>
            <a:r>
              <a:rPr lang="en-US" sz="2000" baseline="-25000" dirty="0" smtClean="0">
                <a:latin typeface="Times New Roman"/>
                <a:cs typeface="Times New Roman"/>
              </a:rPr>
              <a:t>s, </a:t>
            </a:r>
            <a:r>
              <a:rPr lang="en-US" sz="2000" dirty="0" smtClean="0">
                <a:latin typeface="Times New Roman"/>
                <a:cs typeface="Times New Roman"/>
              </a:rPr>
              <a:t>, </a:t>
            </a:r>
            <a:r>
              <a:rPr lang="en-US" sz="2000" dirty="0" err="1" smtClean="0">
                <a:latin typeface="Times New Roman"/>
                <a:cs typeface="Times New Roman"/>
              </a:rPr>
              <a:t>Γ</a:t>
            </a:r>
            <a:r>
              <a:rPr lang="en-US" sz="2000" baseline="-25000" dirty="0" err="1" smtClean="0">
                <a:latin typeface="Times New Roman"/>
                <a:cs typeface="Times New Roman"/>
              </a:rPr>
              <a:t>s</a:t>
            </a:r>
            <a:r>
              <a:rPr lang="en-US" sz="2000" baseline="-25000" dirty="0" smtClean="0">
                <a:latin typeface="Times New Roman"/>
                <a:cs typeface="Times New Roman"/>
              </a:rPr>
              <a:t> </a:t>
            </a:r>
            <a:r>
              <a:rPr lang="en-US" sz="2000" dirty="0" smtClean="0">
                <a:latin typeface="Times New Roman"/>
                <a:cs typeface="Times New Roman"/>
              </a:rPr>
              <a:t>…</a:t>
            </a:r>
          </a:p>
          <a:p>
            <a:endParaRPr lang="en-US" dirty="0" smtClean="0">
              <a:latin typeface="Times New Roman"/>
              <a:cs typeface="Times New Roman"/>
            </a:endParaRPr>
          </a:p>
          <a:p>
            <a:pPr>
              <a:buFont typeface="Courier New"/>
              <a:buChar char="o"/>
            </a:pPr>
            <a:endParaRPr lang="en-US" dirty="0" smtClean="0">
              <a:latin typeface="Times New Roman"/>
              <a:cs typeface="Times New Roman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CF123-05C0-F648-9497-0C01397D107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382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53957" y="34006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3366FF"/>
                </a:solidFill>
                <a:latin typeface="Times New Roman"/>
                <a:cs typeface="Times New Roman"/>
              </a:rPr>
              <a:t>How we work together ?</a:t>
            </a:r>
            <a:endParaRPr lang="en-US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CF123-05C0-F648-9497-0C01397D107B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263" y="1842244"/>
            <a:ext cx="6430211" cy="368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217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53957" y="34006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3366FF"/>
                </a:solidFill>
                <a:latin typeface="Times New Roman"/>
                <a:cs typeface="Times New Roman"/>
              </a:rPr>
              <a:t>How we work together ?</a:t>
            </a:r>
            <a:endParaRPr lang="en-US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CF123-05C0-F648-9497-0C01397D107B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263" y="1710097"/>
            <a:ext cx="6430211" cy="368643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52734" y="3652138"/>
            <a:ext cx="1498735" cy="709399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Didot"/>
                <a:cs typeface="Didot"/>
              </a:rPr>
              <a:t>Time</a:t>
            </a:r>
          </a:p>
        </p:txBody>
      </p:sp>
      <p:sp>
        <p:nvSpPr>
          <p:cNvPr id="8" name="Rectangle 7"/>
          <p:cNvSpPr/>
          <p:nvPr/>
        </p:nvSpPr>
        <p:spPr>
          <a:xfrm>
            <a:off x="7188065" y="3646053"/>
            <a:ext cx="1498735" cy="709399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Didot"/>
                <a:cs typeface="Didot"/>
              </a:rPr>
              <a:t>Angles</a:t>
            </a:r>
          </a:p>
        </p:txBody>
      </p:sp>
      <p:sp>
        <p:nvSpPr>
          <p:cNvPr id="9" name="Rectangle 8"/>
          <p:cNvSpPr/>
          <p:nvPr/>
        </p:nvSpPr>
        <p:spPr>
          <a:xfrm>
            <a:off x="4957803" y="3652138"/>
            <a:ext cx="1498735" cy="709399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Didot"/>
                <a:cs typeface="Didot"/>
              </a:rPr>
              <a:t>Flavour Tagging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2472" y="3652138"/>
            <a:ext cx="1498735" cy="709399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Didot"/>
                <a:cs typeface="Didot"/>
              </a:rPr>
              <a:t>Mass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021207" y="3920660"/>
            <a:ext cx="731527" cy="16018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251470" y="3912873"/>
            <a:ext cx="706334" cy="16797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456538" y="3840566"/>
            <a:ext cx="731527" cy="16018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351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10908" y="-13094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3366FF"/>
                </a:solidFill>
                <a:latin typeface="Times New Roman"/>
                <a:cs typeface="Times New Roman"/>
              </a:rPr>
              <a:t>A few more words</a:t>
            </a:r>
            <a:endParaRPr lang="en-US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19" y="1210396"/>
            <a:ext cx="6997700" cy="1308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98181"/>
            <a:ext cx="9144000" cy="10202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519" y="3257569"/>
            <a:ext cx="9144000" cy="26928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84928" y="1012060"/>
            <a:ext cx="1729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  <a:latin typeface="Times New Roman"/>
                <a:cs typeface="Times New Roman"/>
              </a:rPr>
              <a:t>Time dependent</a:t>
            </a:r>
            <a:endParaRPr lang="en-US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31999" y="2253931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  <a:latin typeface="Times New Roman"/>
                <a:cs typeface="Times New Roman"/>
              </a:rPr>
              <a:t>Angular terms</a:t>
            </a:r>
            <a:endParaRPr lang="en-US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5184928" y="1381392"/>
            <a:ext cx="432077" cy="3470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6553200" y="2121233"/>
            <a:ext cx="437981" cy="1326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153" y="5820105"/>
            <a:ext cx="1807907" cy="8940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5112" y="5881048"/>
            <a:ext cx="2212371" cy="7733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9734" y="5744883"/>
            <a:ext cx="2429172" cy="90829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12153" y="5744883"/>
            <a:ext cx="2122665" cy="96924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234818" y="5744883"/>
            <a:ext cx="2122665" cy="96924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357483" y="5744883"/>
            <a:ext cx="2291423" cy="96924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6913" y="5744883"/>
            <a:ext cx="1866900" cy="10922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648906" y="5744883"/>
            <a:ext cx="2291423" cy="96924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42AB8-C172-7B4B-8C86-C8F2C7B6327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41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10908" y="-13094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3366FF"/>
                </a:solidFill>
                <a:latin typeface="Times New Roman"/>
                <a:cs typeface="Times New Roman"/>
              </a:rPr>
              <a:t>A few more words</a:t>
            </a:r>
            <a:endParaRPr lang="en-US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19" y="1210396"/>
            <a:ext cx="6997700" cy="1308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98181"/>
            <a:ext cx="9144000" cy="10202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519" y="3257569"/>
            <a:ext cx="9144000" cy="26928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84928" y="1012060"/>
            <a:ext cx="1729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  <a:latin typeface="Times New Roman"/>
                <a:cs typeface="Times New Roman"/>
              </a:rPr>
              <a:t>Time dependent</a:t>
            </a:r>
            <a:endParaRPr lang="en-US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31999" y="2253931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  <a:latin typeface="Times New Roman"/>
                <a:cs typeface="Times New Roman"/>
              </a:rPr>
              <a:t>Angular terms</a:t>
            </a:r>
            <a:endParaRPr lang="en-US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5184928" y="1381392"/>
            <a:ext cx="432077" cy="3470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6553200" y="2121233"/>
            <a:ext cx="437981" cy="1326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153" y="5820105"/>
            <a:ext cx="1807907" cy="8940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5112" y="5881048"/>
            <a:ext cx="2212371" cy="7733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9734" y="5744883"/>
            <a:ext cx="2429172" cy="90829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12153" y="5744883"/>
            <a:ext cx="2122665" cy="96924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234818" y="5744883"/>
            <a:ext cx="2122665" cy="96924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357483" y="5744883"/>
            <a:ext cx="2291423" cy="96924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6913" y="5744883"/>
            <a:ext cx="1866900" cy="10922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648906" y="5744883"/>
            <a:ext cx="2291423" cy="96924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945982" y="2398181"/>
            <a:ext cx="864154" cy="69201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370073" y="2398181"/>
            <a:ext cx="864154" cy="69201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7318286" y="4684909"/>
            <a:ext cx="864154" cy="69201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42AB8-C172-7B4B-8C86-C8F2C7B6327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66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58980" y="-22706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3366FF"/>
                </a:solidFill>
                <a:latin typeface="Times New Roman"/>
                <a:cs typeface="Times New Roman"/>
              </a:rPr>
              <a:t>La Sainte </a:t>
            </a:r>
            <a:r>
              <a:rPr lang="en-US" dirty="0" err="1" smtClean="0">
                <a:solidFill>
                  <a:srgbClr val="3366FF"/>
                </a:solidFill>
                <a:latin typeface="Times New Roman"/>
                <a:cs typeface="Times New Roman"/>
              </a:rPr>
              <a:t>Trinité</a:t>
            </a:r>
            <a:r>
              <a:rPr lang="en-US" dirty="0" smtClean="0">
                <a:solidFill>
                  <a:srgbClr val="3366FF"/>
                </a:solidFill>
                <a:latin typeface="Times New Roman"/>
                <a:cs typeface="Times New Roman"/>
              </a:rPr>
              <a:t> du jour </a:t>
            </a:r>
            <a:endParaRPr lang="en-US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CF123-05C0-F648-9497-0C01397D107B}" type="slidenum">
              <a:rPr lang="en-US" smtClean="0"/>
              <a:t>27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013661" y="5319687"/>
            <a:ext cx="7002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 smtClean="0">
                <a:latin typeface="Times New Roman"/>
                <a:cs typeface="Times New Roman"/>
              </a:rPr>
              <a:t>Γ</a:t>
            </a:r>
            <a:r>
              <a:rPr lang="en-US" sz="4800" baseline="-25000" dirty="0" err="1" smtClean="0">
                <a:latin typeface="Times New Roman"/>
                <a:cs typeface="Times New Roman"/>
              </a:rPr>
              <a:t>s</a:t>
            </a:r>
            <a:r>
              <a:rPr lang="en-US" sz="4800" baseline="-25000" dirty="0" smtClean="0">
                <a:latin typeface="Times New Roman"/>
                <a:cs typeface="Times New Roman"/>
              </a:rPr>
              <a:t> </a:t>
            </a:r>
            <a:endParaRPr lang="en-US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3862509" y="1545096"/>
            <a:ext cx="7892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latin typeface="Times New Roman"/>
                <a:ea typeface="Lucida Grande"/>
                <a:cs typeface="Times New Roman"/>
              </a:rPr>
              <a:t>ϕ</a:t>
            </a:r>
            <a:r>
              <a:rPr lang="en-US" sz="6000" baseline="-25000" dirty="0" err="1">
                <a:latin typeface="Times New Roman"/>
                <a:ea typeface="Lucida Grande"/>
                <a:cs typeface="Times New Roman"/>
              </a:rPr>
              <a:t>s</a:t>
            </a:r>
            <a:endParaRPr lang="en-US" sz="6000" dirty="0"/>
          </a:p>
        </p:txBody>
      </p:sp>
      <p:sp>
        <p:nvSpPr>
          <p:cNvPr id="7" name="TextBox 6"/>
          <p:cNvSpPr txBox="1"/>
          <p:nvPr/>
        </p:nvSpPr>
        <p:spPr>
          <a:xfrm>
            <a:off x="864154" y="5318877"/>
            <a:ext cx="10960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Times New Roman"/>
                <a:cs typeface="Times New Roman"/>
              </a:rPr>
              <a:t>ΔΓ</a:t>
            </a:r>
            <a:r>
              <a:rPr lang="en-US" sz="4800" baseline="-25000" dirty="0" smtClean="0">
                <a:latin typeface="Times New Roman"/>
                <a:cs typeface="Times New Roman"/>
              </a:rPr>
              <a:t>s</a:t>
            </a:r>
            <a:endParaRPr lang="en-US" sz="4800" dirty="0"/>
          </a:p>
        </p:txBody>
      </p:sp>
      <p:cxnSp>
        <p:nvCxnSpPr>
          <p:cNvPr id="9" name="Straight Arrow Connector 8"/>
          <p:cNvCxnSpPr>
            <a:endCxn id="7" idx="0"/>
          </p:cNvCxnSpPr>
          <p:nvPr/>
        </p:nvCxnSpPr>
        <p:spPr>
          <a:xfrm flipH="1">
            <a:off x="1412191" y="2560759"/>
            <a:ext cx="2450318" cy="2758118"/>
          </a:xfrm>
          <a:prstGeom prst="straightConnector1">
            <a:avLst/>
          </a:prstGeom>
          <a:ln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651808" y="2560759"/>
            <a:ext cx="2361853" cy="2873265"/>
          </a:xfrm>
          <a:prstGeom prst="straightConnector1">
            <a:avLst/>
          </a:prstGeom>
          <a:ln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7" idx="3"/>
          </p:cNvCxnSpPr>
          <p:nvPr/>
        </p:nvCxnSpPr>
        <p:spPr>
          <a:xfrm>
            <a:off x="1960227" y="5734376"/>
            <a:ext cx="4795891" cy="810"/>
          </a:xfrm>
          <a:prstGeom prst="straightConnector1">
            <a:avLst/>
          </a:prstGeom>
          <a:ln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7493" y="959096"/>
            <a:ext cx="3606800" cy="1739900"/>
          </a:xfrm>
          <a:prstGeom prst="rect">
            <a:avLst/>
          </a:prstGeom>
        </p:spPr>
      </p:pic>
      <p:sp>
        <p:nvSpPr>
          <p:cNvPr id="12" name="Rectangle 11"/>
          <p:cNvSpPr>
            <a:spLocks/>
          </p:cNvSpPr>
          <p:nvPr/>
        </p:nvSpPr>
        <p:spPr>
          <a:xfrm>
            <a:off x="5431801" y="1078998"/>
            <a:ext cx="3532492" cy="1619998"/>
          </a:xfrm>
          <a:prstGeom prst="rect">
            <a:avLst/>
          </a:prstGeom>
          <a:solidFill>
            <a:srgbClr val="FFFF00">
              <a:alpha val="0"/>
            </a:srgbClr>
          </a:solidFill>
          <a:ln w="3810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484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CF123-05C0-F648-9497-0C01397D107B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200"/>
            <a:ext cx="9144000" cy="566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33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315095" y="-303474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3366FF"/>
                </a:solidFill>
                <a:latin typeface="Times New Roman"/>
                <a:cs typeface="Times New Roman"/>
              </a:rPr>
              <a:t>Event selection</a:t>
            </a:r>
            <a:endParaRPr lang="en-US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5764"/>
            <a:ext cx="9144000" cy="517476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CF123-05C0-F648-9497-0C01397D107B}" type="slidenum">
              <a:rPr lang="en-US" smtClean="0"/>
              <a:t>29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9773" y="851621"/>
            <a:ext cx="8167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 Simple cut based selection kinematics + particle identification 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1053" y="1657684"/>
            <a:ext cx="8285747" cy="62831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01053" y="2285999"/>
            <a:ext cx="8285747" cy="109621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01053" y="3374188"/>
            <a:ext cx="8285747" cy="109621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01053" y="4470399"/>
            <a:ext cx="8285747" cy="173254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176420" y="6339123"/>
            <a:ext cx="6598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Attempts to use MVA, but no significant improvement was observed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73122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81500" cy="4394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724" y="0"/>
            <a:ext cx="4381500" cy="4394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63800"/>
            <a:ext cx="4381500" cy="4394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0" y="2463800"/>
            <a:ext cx="4381500" cy="4394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0" y="0"/>
            <a:ext cx="4381500" cy="4394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0" y="2463800"/>
            <a:ext cx="4381500" cy="4394200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42AB8-C172-7B4B-8C86-C8F2C7B632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333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11408" y="-22224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3366FF"/>
                </a:solidFill>
                <a:latin typeface="Times New Roman"/>
                <a:cs typeface="Times New Roman"/>
              </a:rPr>
              <a:t>Selection Results</a:t>
            </a:r>
            <a:endParaRPr lang="en-US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25538"/>
            <a:ext cx="3480486" cy="2476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051" y="1125538"/>
            <a:ext cx="3766749" cy="26336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889" y="3911600"/>
            <a:ext cx="4349924" cy="2679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40813" y="4686300"/>
            <a:ext cx="35656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About 28 000 signal events </a:t>
            </a:r>
          </a:p>
          <a:p>
            <a:r>
              <a:rPr lang="en-US" sz="2400" dirty="0">
                <a:latin typeface="Times New Roman"/>
                <a:cs typeface="Times New Roman"/>
              </a:rPr>
              <a:t>w</a:t>
            </a:r>
            <a:r>
              <a:rPr lang="en-US" sz="2400" dirty="0" smtClean="0">
                <a:latin typeface="Times New Roman"/>
                <a:cs typeface="Times New Roman"/>
              </a:rPr>
              <a:t>ith very high purity !  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CF123-05C0-F648-9497-0C01397D107B}" type="slidenum">
              <a:rPr lang="en-US" smtClean="0"/>
              <a:t>30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067089" y="4334125"/>
            <a:ext cx="3927975" cy="145343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5715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139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CF123-05C0-F648-9497-0C01397D107B}" type="slidenum">
              <a:rPr lang="en-US" smtClean="0"/>
              <a:t>31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32159" y="189001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3366FF"/>
                </a:solidFill>
                <a:latin typeface="Times New Roman"/>
                <a:cs typeface="Times New Roman"/>
              </a:rPr>
              <a:t>Trigger Acceptance</a:t>
            </a:r>
            <a:r>
              <a:rPr lang="en-US" baseline="300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(*)</a:t>
            </a:r>
            <a:r>
              <a:rPr lang="en-US" dirty="0" smtClean="0">
                <a:solidFill>
                  <a:srgbClr val="3366FF"/>
                </a:solidFill>
                <a:latin typeface="Times New Roman"/>
                <a:cs typeface="Times New Roman"/>
              </a:rPr>
              <a:t/>
            </a:r>
            <a:br>
              <a:rPr lang="en-US" dirty="0" smtClean="0">
                <a:solidFill>
                  <a:srgbClr val="3366FF"/>
                </a:solidFill>
                <a:latin typeface="Times New Roman"/>
                <a:cs typeface="Times New Roman"/>
              </a:rPr>
            </a:b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804" y="1340409"/>
            <a:ext cx="2985243" cy="42148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1280" y="1136197"/>
            <a:ext cx="3980350" cy="29409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6959" y="3959010"/>
            <a:ext cx="3836324" cy="276246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70689" y="2855849"/>
            <a:ext cx="1254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“Unbiased”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23089" y="5555305"/>
            <a:ext cx="1472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“Very biased”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356350"/>
            <a:ext cx="4645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>
                <a:latin typeface="Times New Roman"/>
                <a:cs typeface="Times New Roman"/>
              </a:rPr>
              <a:t>(*) </a:t>
            </a:r>
            <a:r>
              <a:rPr lang="en-US" dirty="0" err="1" smtClean="0">
                <a:latin typeface="Times New Roman"/>
                <a:cs typeface="Times New Roman"/>
              </a:rPr>
              <a:t>C’est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quand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même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une</a:t>
            </a:r>
            <a:r>
              <a:rPr lang="en-US" dirty="0">
                <a:latin typeface="Times New Roman"/>
                <a:cs typeface="Times New Roman"/>
              </a:rPr>
              <a:t> machine </a:t>
            </a:r>
            <a:r>
              <a:rPr lang="en-US" dirty="0" err="1">
                <a:latin typeface="Times New Roman"/>
                <a:cs typeface="Times New Roman"/>
              </a:rPr>
              <a:t>hadronique</a:t>
            </a:r>
            <a:r>
              <a:rPr lang="en-US" dirty="0">
                <a:latin typeface="Times New Roman"/>
                <a:cs typeface="Times New Roman"/>
              </a:rPr>
              <a:t> 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014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CF123-05C0-F648-9497-0C01397D107B}" type="slidenum">
              <a:rPr lang="en-US" smtClean="0"/>
              <a:t>32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87318" y="1184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3366FF"/>
                </a:solidFill>
                <a:latin typeface="Times New Roman"/>
                <a:cs typeface="Times New Roman"/>
              </a:rPr>
              <a:t>Mode acceptances on the decay time </a:t>
            </a:r>
            <a:endParaRPr lang="en-US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98" y="1655998"/>
            <a:ext cx="6653997" cy="37656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7544" y="5421623"/>
            <a:ext cx="722505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Total systematic error on the lifetime is 8.7 </a:t>
            </a:r>
            <a:r>
              <a:rPr lang="en-US" sz="2400" dirty="0" err="1" smtClean="0">
                <a:latin typeface="Times New Roman"/>
                <a:cs typeface="Times New Roman"/>
              </a:rPr>
              <a:t>fs</a:t>
            </a:r>
            <a:r>
              <a:rPr lang="en-US" sz="2400" dirty="0" smtClean="0">
                <a:latin typeface="Times New Roman"/>
                <a:cs typeface="Times New Roman"/>
              </a:rPr>
              <a:t> 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Main effect due to the track reconstruction in the </a:t>
            </a:r>
            <a:r>
              <a:rPr lang="en-US" sz="2400" dirty="0" err="1" smtClean="0">
                <a:latin typeface="Times New Roman"/>
                <a:cs typeface="Times New Roman"/>
              </a:rPr>
              <a:t>Velo</a:t>
            </a:r>
            <a:r>
              <a:rPr lang="en-US" sz="2400" dirty="0" smtClean="0">
                <a:latin typeface="Times New Roman"/>
                <a:cs typeface="Times New Roman"/>
              </a:rPr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Partly due to the limited size of the control sample.</a:t>
            </a:r>
          </a:p>
          <a:p>
            <a:pPr marL="342900" indent="-342900">
              <a:buFont typeface="Arial"/>
              <a:buChar char="•"/>
            </a:pPr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26834" y="2762841"/>
            <a:ext cx="2162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Track Reconstruction 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Online and </a:t>
            </a:r>
            <a:r>
              <a:rPr lang="en-US" dirty="0">
                <a:latin typeface="Times New Roman"/>
                <a:cs typeface="Times New Roman"/>
              </a:rPr>
              <a:t>O</a:t>
            </a:r>
            <a:r>
              <a:rPr lang="en-US" dirty="0" smtClean="0">
                <a:latin typeface="Times New Roman"/>
                <a:cs typeface="Times New Roman"/>
              </a:rPr>
              <a:t>ffline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34846" y="4239083"/>
            <a:ext cx="1082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/>
                <a:cs typeface="Times New Roman"/>
              </a:rPr>
              <a:t>Vertexing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</a:p>
          <a:p>
            <a:r>
              <a:rPr lang="en-US" dirty="0" err="1" smtClean="0">
                <a:latin typeface="Times New Roman"/>
                <a:cs typeface="Times New Roman"/>
              </a:rPr>
              <a:t>φ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and PV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2265" y="1853065"/>
            <a:ext cx="2087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Corrections needed: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9" name="Plus 18"/>
          <p:cNvSpPr/>
          <p:nvPr/>
        </p:nvSpPr>
        <p:spPr>
          <a:xfrm>
            <a:off x="7620273" y="3613953"/>
            <a:ext cx="405891" cy="392821"/>
          </a:xfrm>
          <a:prstGeom prst="mathPlus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97544" y="1853065"/>
            <a:ext cx="1086740" cy="70027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181855" y="3538811"/>
            <a:ext cx="1086740" cy="70027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080255" y="4391483"/>
            <a:ext cx="1086740" cy="70027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/>
          <p:cNvCxnSpPr>
            <a:stCxn id="15" idx="1"/>
          </p:cNvCxnSpPr>
          <p:nvPr/>
        </p:nvCxnSpPr>
        <p:spPr>
          <a:xfrm flipH="1" flipV="1">
            <a:off x="1584284" y="2222397"/>
            <a:ext cx="5242550" cy="86361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3268595" y="4006774"/>
            <a:ext cx="3964639" cy="39564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3268595" y="4634731"/>
            <a:ext cx="4117040" cy="13779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9303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28C75-4EFA-D44F-99AF-FB3F90C7DFFC}" type="slidenum">
              <a:rPr lang="en-US">
                <a:latin typeface="Didot"/>
                <a:cs typeface="Didot"/>
              </a:rPr>
              <a:pPr/>
              <a:t>33</a:t>
            </a:fld>
            <a:endParaRPr lang="en-US">
              <a:latin typeface="Didot"/>
              <a:cs typeface="Dido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915557" y="0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Decay time resolution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7849" y="4632751"/>
            <a:ext cx="87304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We measure from data using prompt J/</a:t>
            </a:r>
            <a:r>
              <a:rPr lang="en-US" sz="2400" dirty="0" err="1" smtClean="0">
                <a:latin typeface="Times New Roman"/>
                <a:cs typeface="Times New Roman"/>
              </a:rPr>
              <a:t>ψ</a:t>
            </a:r>
            <a:r>
              <a:rPr lang="en-US" sz="2400" dirty="0" smtClean="0">
                <a:latin typeface="Times New Roman"/>
                <a:cs typeface="Times New Roman"/>
              </a:rPr>
              <a:t> which decay at 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 t = 0 </a:t>
            </a:r>
            <a:r>
              <a:rPr lang="en-US" sz="2400" dirty="0" err="1" smtClean="0">
                <a:latin typeface="Times New Roman"/>
                <a:cs typeface="Times New Roman"/>
              </a:rPr>
              <a:t>ps</a:t>
            </a:r>
            <a:r>
              <a:rPr lang="en-US" sz="2400" dirty="0" smtClean="0">
                <a:latin typeface="Times New Roman"/>
                <a:cs typeface="Times New Roman"/>
              </a:rPr>
              <a:t> triggered with the unbiased triggers.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 Model is a triple Gaussian.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Width is found to be about 45 </a:t>
            </a:r>
            <a:r>
              <a:rPr lang="en-US" sz="2400" dirty="0" err="1" smtClean="0">
                <a:latin typeface="Times New Roman"/>
                <a:cs typeface="Times New Roman"/>
              </a:rPr>
              <a:t>fs</a:t>
            </a:r>
            <a:r>
              <a:rPr lang="en-US" sz="2400" dirty="0" smtClean="0">
                <a:latin typeface="Times New Roman"/>
                <a:cs typeface="Times New Roman"/>
              </a:rPr>
              <a:t>. </a:t>
            </a:r>
          </a:p>
          <a:p>
            <a:pPr marL="342900" indent="-342900">
              <a:buFont typeface="Arial"/>
              <a:buChar char="•"/>
            </a:pPr>
            <a:endParaRPr lang="en-US" sz="2400" dirty="0" smtClean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5731" y="286294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Didot"/>
              <a:cs typeface="Dido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50924" y="1546744"/>
            <a:ext cx="1928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/>
                <a:cs typeface="Times New Roman"/>
              </a:rPr>
              <a:t>sWeights</a:t>
            </a:r>
            <a:r>
              <a:rPr lang="en-US" dirty="0">
                <a:latin typeface="Times New Roman"/>
                <a:cs typeface="Times New Roman"/>
              </a:rPr>
              <a:t> extracted </a:t>
            </a:r>
          </a:p>
          <a:p>
            <a:r>
              <a:rPr lang="en-US" dirty="0">
                <a:latin typeface="Times New Roman"/>
                <a:cs typeface="Times New Roman"/>
              </a:rPr>
              <a:t>from J/</a:t>
            </a:r>
            <a:r>
              <a:rPr lang="en-US" dirty="0" err="1" smtClean="0">
                <a:latin typeface="Times New Roman"/>
                <a:cs typeface="Times New Roman"/>
              </a:rPr>
              <a:t>ψ</a:t>
            </a:r>
            <a:r>
              <a:rPr lang="en-US" dirty="0" smtClean="0">
                <a:latin typeface="Times New Roman"/>
                <a:cs typeface="Times New Roman"/>
              </a:rPr>
              <a:t> mass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039" y="868362"/>
            <a:ext cx="6173980" cy="34789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86406" y="1699144"/>
            <a:ext cx="3679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/>
                <a:cs typeface="Times New Roman"/>
              </a:rPr>
              <a:t>sWeights</a:t>
            </a:r>
            <a:r>
              <a:rPr lang="en-US" dirty="0">
                <a:latin typeface="Times New Roman"/>
                <a:cs typeface="Times New Roman"/>
              </a:rPr>
              <a:t> extracted </a:t>
            </a:r>
            <a:r>
              <a:rPr lang="en-US" dirty="0" smtClean="0">
                <a:latin typeface="Times New Roman"/>
                <a:cs typeface="Times New Roman"/>
              </a:rPr>
              <a:t>from </a:t>
            </a:r>
            <a:r>
              <a:rPr lang="en-US" dirty="0">
                <a:latin typeface="Times New Roman"/>
                <a:cs typeface="Times New Roman"/>
              </a:rPr>
              <a:t>J/</a:t>
            </a:r>
            <a:r>
              <a:rPr lang="en-US" dirty="0" err="1" smtClean="0">
                <a:latin typeface="Times New Roman"/>
                <a:cs typeface="Times New Roman"/>
              </a:rPr>
              <a:t>ψ</a:t>
            </a:r>
            <a:r>
              <a:rPr lang="en-US" dirty="0" smtClean="0">
                <a:latin typeface="Times New Roman"/>
                <a:cs typeface="Times New Roman"/>
              </a:rPr>
              <a:t> mass fit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54802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CF123-05C0-F648-9497-0C01397D107B}" type="slidenum">
              <a:rPr lang="en-US" smtClean="0"/>
              <a:t>34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0776"/>
            <a:ext cx="9144000" cy="240776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642033" y="-22224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3366FF"/>
                </a:solidFill>
                <a:latin typeface="Times New Roman"/>
                <a:cs typeface="Times New Roman"/>
              </a:rPr>
              <a:t>Angles and their acceptances</a:t>
            </a:r>
            <a:endParaRPr lang="en-US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28543"/>
            <a:ext cx="9144000" cy="26399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236143" y="6016925"/>
            <a:ext cx="9584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/>
                <a:cs typeface="Times New Roman"/>
              </a:rPr>
              <a:t> Forward geometry of </a:t>
            </a:r>
            <a:r>
              <a:rPr lang="en-US" dirty="0" err="1">
                <a:latin typeface="Times New Roman"/>
                <a:cs typeface="Times New Roman"/>
              </a:rPr>
              <a:t>LHCb</a:t>
            </a:r>
            <a:r>
              <a:rPr lang="en-US" dirty="0">
                <a:latin typeface="Times New Roman"/>
                <a:cs typeface="Times New Roman"/>
              </a:rPr>
              <a:t> + selections cuts </a:t>
            </a:r>
            <a:r>
              <a:rPr lang="en-US" dirty="0" smtClean="0">
                <a:latin typeface="Times New Roman"/>
                <a:cs typeface="Times New Roman"/>
                <a:sym typeface="Wingdings"/>
              </a:rPr>
              <a:t>: </a:t>
            </a:r>
            <a:r>
              <a:rPr lang="en-US" dirty="0" smtClean="0">
                <a:latin typeface="Times New Roman"/>
                <a:cs typeface="Times New Roman"/>
              </a:rPr>
              <a:t>  </a:t>
            </a:r>
          </a:p>
          <a:p>
            <a:pPr algn="ctr"/>
            <a:r>
              <a:rPr lang="en-US" dirty="0" smtClean="0">
                <a:latin typeface="Times New Roman"/>
                <a:cs typeface="Times New Roman"/>
              </a:rPr>
              <a:t> distorted </a:t>
            </a:r>
            <a:r>
              <a:rPr lang="en-US" dirty="0">
                <a:latin typeface="Times New Roman"/>
                <a:cs typeface="Times New Roman"/>
              </a:rPr>
              <a:t>angular </a:t>
            </a:r>
            <a:r>
              <a:rPr lang="en-US" dirty="0" smtClean="0">
                <a:latin typeface="Times New Roman"/>
                <a:cs typeface="Times New Roman"/>
              </a:rPr>
              <a:t>acceptance Determined </a:t>
            </a:r>
            <a:r>
              <a:rPr lang="en-US" dirty="0">
                <a:latin typeface="Times New Roman"/>
                <a:cs typeface="Times New Roman"/>
              </a:rPr>
              <a:t>using MC</a:t>
            </a:r>
          </a:p>
        </p:txBody>
      </p:sp>
    </p:spTree>
    <p:extLst>
      <p:ext uri="{BB962C8B-B14F-4D97-AF65-F5344CB8AC3E}">
        <p14:creationId xmlns:p14="http://schemas.microsoft.com/office/powerpoint/2010/main" val="4168098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CF123-05C0-F648-9497-0C01397D107B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303" y="1752544"/>
            <a:ext cx="6261897" cy="2525187"/>
          </a:xfrm>
          <a:prstGeom prst="rect">
            <a:avLst/>
          </a:prstGeom>
          <a:effectLst/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589659" y="-292514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3366FF"/>
                </a:solidFill>
                <a:latin typeface="Times New Roman"/>
                <a:cs typeface="Times New Roman"/>
              </a:rPr>
              <a:t>Flavour</a:t>
            </a:r>
            <a:r>
              <a:rPr lang="en-US" dirty="0" smtClean="0">
                <a:solidFill>
                  <a:srgbClr val="3366FF"/>
                </a:solidFill>
                <a:latin typeface="Times New Roman"/>
                <a:cs typeface="Times New Roman"/>
              </a:rPr>
              <a:t> Tagging</a:t>
            </a:r>
            <a:endParaRPr lang="en-US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81644" y="979603"/>
            <a:ext cx="70269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Time dependent CP asymmetry needs to identify the initial </a:t>
            </a:r>
            <a:r>
              <a:rPr lang="en-US" dirty="0" err="1" smtClean="0">
                <a:latin typeface="Times New Roman"/>
                <a:cs typeface="Times New Roman"/>
              </a:rPr>
              <a:t>flavour</a:t>
            </a:r>
            <a:r>
              <a:rPr lang="en-US" dirty="0" smtClean="0">
                <a:latin typeface="Times New Roman"/>
                <a:cs typeface="Times New Roman"/>
              </a:rPr>
              <a:t> of reconstructed B</a:t>
            </a:r>
            <a:r>
              <a:rPr lang="en-US" baseline="-25000" dirty="0" smtClean="0">
                <a:latin typeface="Times New Roman"/>
                <a:cs typeface="Times New Roman"/>
              </a:rPr>
              <a:t>s</a:t>
            </a:r>
            <a:r>
              <a:rPr lang="en-US" baseline="30000" dirty="0" smtClean="0">
                <a:latin typeface="Times New Roman"/>
                <a:cs typeface="Times New Roman"/>
              </a:rPr>
              <a:t>0</a:t>
            </a:r>
            <a:r>
              <a:rPr lang="en-US" dirty="0" smtClean="0">
                <a:latin typeface="Times New Roman"/>
                <a:cs typeface="Times New Roman"/>
              </a:rPr>
              <a:t> mesons (initial state a b or b quark). 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9287" y="3903787"/>
            <a:ext cx="4084713" cy="20398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09" y="5623004"/>
            <a:ext cx="6471991" cy="10722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28016" y="5808318"/>
            <a:ext cx="3215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Compare this to </a:t>
            </a:r>
            <a:r>
              <a:rPr lang="en-GB" sz="18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e</a:t>
            </a:r>
            <a:r>
              <a:rPr lang="en-GB" sz="1800" baseline="300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+</a:t>
            </a:r>
            <a:r>
              <a:rPr lang="en-GB" sz="18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e</a:t>
            </a:r>
            <a:r>
              <a:rPr lang="en-GB" sz="1800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-</a:t>
            </a:r>
            <a:r>
              <a:rPr lang="en-GB" sz="1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colliders: eD</a:t>
            </a:r>
            <a:r>
              <a:rPr lang="en-GB" sz="1800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r>
              <a:rPr lang="en-GB" sz="1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~ 30%</a:t>
            </a:r>
          </a:p>
        </p:txBody>
      </p:sp>
      <p:sp>
        <p:nvSpPr>
          <p:cNvPr id="2" name="Oval 1"/>
          <p:cNvSpPr/>
          <p:nvPr/>
        </p:nvSpPr>
        <p:spPr>
          <a:xfrm>
            <a:off x="7749104" y="5279454"/>
            <a:ext cx="729050" cy="470330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592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84666"/>
            <a:ext cx="8229600" cy="1143000"/>
          </a:xfrm>
        </p:spPr>
        <p:txBody>
          <a:bodyPr/>
          <a:lstStyle/>
          <a:p>
            <a:r>
              <a:rPr lang="en-GB" dirty="0" err="1" smtClean="0">
                <a:solidFill>
                  <a:srgbClr val="3366FF"/>
                </a:solidFill>
                <a:latin typeface="Symbol" charset="2"/>
                <a:cs typeface="Symbol" charset="2"/>
              </a:rPr>
              <a:t>D</a:t>
            </a:r>
            <a:r>
              <a:rPr lang="en-GB" dirty="0" err="1" smtClean="0">
                <a:solidFill>
                  <a:srgbClr val="3366FF"/>
                </a:solidFill>
              </a:rPr>
              <a:t>m</a:t>
            </a:r>
            <a:r>
              <a:rPr lang="en-GB" baseline="-25000" dirty="0" err="1" smtClean="0">
                <a:solidFill>
                  <a:srgbClr val="3366FF"/>
                </a:solidFill>
              </a:rPr>
              <a:t>s</a:t>
            </a:r>
            <a:r>
              <a:rPr lang="en-GB" dirty="0" smtClean="0">
                <a:solidFill>
                  <a:srgbClr val="3366FF"/>
                </a:solidFill>
              </a:rPr>
              <a:t> </a:t>
            </a:r>
            <a:r>
              <a:rPr lang="en-GB" dirty="0" smtClean="0">
                <a:solidFill>
                  <a:srgbClr val="3366FF"/>
                </a:solidFill>
                <a:latin typeface="Times New Roman"/>
                <a:cs typeface="Times New Roman"/>
              </a:rPr>
              <a:t>from B</a:t>
            </a:r>
            <a:r>
              <a:rPr lang="en-GB" baseline="-250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s</a:t>
            </a:r>
            <a:r>
              <a:rPr lang="en-GB" dirty="0" smtClean="0">
                <a:solidFill>
                  <a:srgbClr val="3366FF"/>
                </a:solidFill>
                <a:latin typeface="Times New Roman"/>
                <a:cs typeface="Times New Roman"/>
              </a:rPr>
              <a:t> → D</a:t>
            </a:r>
            <a:r>
              <a:rPr lang="en-GB" baseline="-250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s</a:t>
            </a:r>
            <a:r>
              <a:rPr lang="en-GB" dirty="0" smtClean="0">
                <a:solidFill>
                  <a:srgbClr val="3366FF"/>
                </a:solidFill>
                <a:latin typeface="Times New Roman"/>
                <a:cs typeface="Times New Roman"/>
              </a:rPr>
              <a:t> </a:t>
            </a:r>
            <a:r>
              <a:rPr lang="en-GB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p</a:t>
            </a:r>
            <a:r>
              <a:rPr lang="en-GB" baseline="30000" dirty="0" smtClean="0">
                <a:solidFill>
                  <a:srgbClr val="3366FF"/>
                </a:solidFill>
                <a:sym typeface="Wingdings"/>
              </a:rPr>
              <a:t>+</a:t>
            </a:r>
            <a:endParaRPr lang="en-GB" dirty="0">
              <a:solidFill>
                <a:srgbClr val="3366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168" y="3528673"/>
            <a:ext cx="32385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0099"/>
                </a:solidFill>
                <a:latin typeface="Times New Roman"/>
                <a:cs typeface="Times New Roman"/>
              </a:rPr>
              <a:t>Use flavour tagging to determine flavour at production, </a:t>
            </a:r>
            <a:br>
              <a:rPr lang="en-GB" sz="2000" dirty="0" smtClean="0">
                <a:solidFill>
                  <a:srgbClr val="000099"/>
                </a:solidFill>
                <a:latin typeface="Times New Roman"/>
                <a:cs typeface="Times New Roman"/>
              </a:rPr>
            </a:br>
            <a:r>
              <a:rPr lang="en-GB" sz="2000" dirty="0" smtClean="0">
                <a:solidFill>
                  <a:srgbClr val="000099"/>
                </a:solidFill>
                <a:latin typeface="Times New Roman"/>
                <a:cs typeface="Times New Roman"/>
              </a:rPr>
              <a:t>pion charge for flavour at decay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r="51226" b="56982"/>
          <a:stretch/>
        </p:blipFill>
        <p:spPr>
          <a:xfrm>
            <a:off x="399337" y="1340860"/>
            <a:ext cx="4382925" cy="20818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0" y="1058334"/>
            <a:ext cx="4212167" cy="13234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000" dirty="0" smtClean="0">
                <a:solidFill>
                  <a:srgbClr val="000099"/>
                </a:solidFill>
                <a:latin typeface="Times New Roman"/>
                <a:cs typeface="Times New Roman"/>
              </a:rPr>
              <a:t>Very high statistics</a:t>
            </a:r>
          </a:p>
          <a:p>
            <a:pPr marL="342900" indent="-342900">
              <a:buFont typeface="Arial"/>
              <a:buChar char="•"/>
            </a:pPr>
            <a:r>
              <a:rPr lang="en-GB" sz="2000" dirty="0" smtClean="0">
                <a:solidFill>
                  <a:srgbClr val="000099"/>
                </a:solidFill>
                <a:latin typeface="Times New Roman"/>
                <a:cs typeface="Times New Roman"/>
              </a:rPr>
              <a:t>Low background level</a:t>
            </a:r>
          </a:p>
          <a:p>
            <a:pPr marL="342900" indent="-342900">
              <a:buFont typeface="Arial"/>
              <a:buChar char="•"/>
            </a:pPr>
            <a:r>
              <a:rPr lang="en-GB" sz="2000" dirty="0" smtClean="0">
                <a:solidFill>
                  <a:srgbClr val="000099"/>
                </a:solidFill>
                <a:latin typeface="Times New Roman"/>
                <a:cs typeface="Times New Roman"/>
              </a:rPr>
              <a:t>Can resolve B</a:t>
            </a:r>
            <a:r>
              <a:rPr lang="en-GB" sz="2000" baseline="-25000" dirty="0" smtClean="0">
                <a:solidFill>
                  <a:srgbClr val="000099"/>
                </a:solidFill>
                <a:latin typeface="Times New Roman"/>
                <a:cs typeface="Times New Roman"/>
              </a:rPr>
              <a:t>s</a:t>
            </a:r>
            <a:r>
              <a:rPr lang="en-GB" sz="2000" dirty="0" smtClean="0">
                <a:solidFill>
                  <a:srgbClr val="000099"/>
                </a:solidFill>
                <a:latin typeface="Times New Roman"/>
                <a:cs typeface="Times New Roman"/>
              </a:rPr>
              <a:t> mixing frequency due to high boost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7812" t="41795" r="2730" b="14681"/>
          <a:stretch/>
        </p:blipFill>
        <p:spPr>
          <a:xfrm>
            <a:off x="3437859" y="3587750"/>
            <a:ext cx="5505059" cy="327025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42AB8-C172-7B4B-8C86-C8F2C7B6327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983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42AB8-C172-7B4B-8C86-C8F2C7B6327C}" type="slidenum">
              <a:rPr lang="en-US" smtClean="0"/>
              <a:t>37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92" y="599671"/>
            <a:ext cx="7183735" cy="54036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276704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42AB8-C172-7B4B-8C86-C8F2C7B6327C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751" y="658462"/>
            <a:ext cx="7430672" cy="55892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313531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42AB8-C172-7B4B-8C86-C8F2C7B6327C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002" y="357456"/>
            <a:ext cx="8007798" cy="58790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59571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81500" cy="4394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724" y="0"/>
            <a:ext cx="4381500" cy="4394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63800"/>
            <a:ext cx="4381500" cy="4394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0" y="2463800"/>
            <a:ext cx="4381500" cy="4394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0" y="0"/>
            <a:ext cx="4381500" cy="4394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0" y="2463800"/>
            <a:ext cx="4381500" cy="4394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99806" y="1098938"/>
            <a:ext cx="2974997" cy="107000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What is the Process ?</a:t>
            </a:r>
          </a:p>
          <a:p>
            <a:pPr algn="ctr"/>
            <a:r>
              <a:rPr lang="en-US" dirty="0" smtClean="0">
                <a:latin typeface="Times New Roman"/>
                <a:cs typeface="Times New Roman"/>
              </a:rPr>
              <a:t>A tree, a penguin ?  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16481" y="1633938"/>
            <a:ext cx="2974997" cy="107000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What is the observable ? 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40765" y="2510376"/>
            <a:ext cx="2974997" cy="107000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What does it probe ? </a:t>
            </a:r>
          </a:p>
          <a:p>
            <a:pPr algn="ctr"/>
            <a:r>
              <a:rPr lang="en-US" dirty="0" smtClean="0">
                <a:latin typeface="Times New Roman"/>
                <a:cs typeface="Times New Roman"/>
              </a:rPr>
              <a:t>SM, NP, QCD ?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97334" y="3432942"/>
            <a:ext cx="2974997" cy="107000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What is the statistics? </a:t>
            </a:r>
          </a:p>
          <a:p>
            <a:pPr algn="ctr"/>
            <a:r>
              <a:rPr lang="en-US" dirty="0" smtClean="0">
                <a:latin typeface="Times New Roman"/>
                <a:cs typeface="Times New Roman"/>
              </a:rPr>
              <a:t>Is it a rare decay ? 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10868" y="3967942"/>
            <a:ext cx="2974997" cy="107000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What is the topology ? </a:t>
            </a:r>
          </a:p>
          <a:p>
            <a:pPr algn="ctr"/>
            <a:r>
              <a:rPr lang="en-US" dirty="0" smtClean="0">
                <a:latin typeface="Times New Roman"/>
                <a:cs typeface="Times New Roman"/>
              </a:rPr>
              <a:t>Are you ever going to see it?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065701" y="5022310"/>
            <a:ext cx="2974997" cy="107000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What about the systematics?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881026" y="5566597"/>
            <a:ext cx="2974997" cy="107000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Do we really care about it ? 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42AB8-C172-7B4B-8C86-C8F2C7B6327C}" type="slidenum">
              <a:rPr lang="en-US" smtClean="0"/>
              <a:t>4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755276" y="258682"/>
            <a:ext cx="5698495" cy="646703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/>
                <a:cs typeface="Times New Roman"/>
              </a:rPr>
              <a:t>Le Questionnaire de Proust </a:t>
            </a:r>
            <a:endParaRPr lang="en-US" sz="3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46524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675" y="1530883"/>
            <a:ext cx="7354365" cy="405406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-8466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>
                <a:solidFill>
                  <a:srgbClr val="3366FF"/>
                </a:solidFill>
                <a:latin typeface="Symbol" charset="2"/>
                <a:cs typeface="Symbol" charset="2"/>
              </a:rPr>
              <a:t>D</a:t>
            </a:r>
            <a:r>
              <a:rPr lang="en-GB" smtClean="0">
                <a:solidFill>
                  <a:srgbClr val="3366FF"/>
                </a:solidFill>
              </a:rPr>
              <a:t>m</a:t>
            </a:r>
            <a:r>
              <a:rPr lang="en-GB" baseline="-25000" smtClean="0">
                <a:solidFill>
                  <a:srgbClr val="3366FF"/>
                </a:solidFill>
              </a:rPr>
              <a:t>s</a:t>
            </a:r>
            <a:r>
              <a:rPr lang="en-GB" smtClean="0">
                <a:solidFill>
                  <a:srgbClr val="3366FF"/>
                </a:solidFill>
              </a:rPr>
              <a:t> </a:t>
            </a:r>
            <a:r>
              <a:rPr lang="en-GB" smtClean="0">
                <a:solidFill>
                  <a:srgbClr val="3366FF"/>
                </a:solidFill>
                <a:latin typeface="Times New Roman"/>
                <a:cs typeface="Times New Roman"/>
              </a:rPr>
              <a:t>from B</a:t>
            </a:r>
            <a:r>
              <a:rPr lang="en-GB" baseline="-25000" smtClean="0">
                <a:solidFill>
                  <a:srgbClr val="3366FF"/>
                </a:solidFill>
                <a:latin typeface="Times New Roman"/>
                <a:cs typeface="Times New Roman"/>
              </a:rPr>
              <a:t>s</a:t>
            </a:r>
            <a:r>
              <a:rPr lang="en-GB" smtClean="0">
                <a:solidFill>
                  <a:srgbClr val="3366FF"/>
                </a:solidFill>
                <a:latin typeface="Times New Roman"/>
                <a:cs typeface="Times New Roman"/>
              </a:rPr>
              <a:t> → D</a:t>
            </a:r>
            <a:r>
              <a:rPr lang="en-GB" baseline="-25000" smtClean="0">
                <a:solidFill>
                  <a:srgbClr val="3366FF"/>
                </a:solidFill>
                <a:latin typeface="Times New Roman"/>
                <a:cs typeface="Times New Roman"/>
              </a:rPr>
              <a:t>s</a:t>
            </a:r>
            <a:r>
              <a:rPr lang="en-GB" smtClean="0">
                <a:solidFill>
                  <a:srgbClr val="3366FF"/>
                </a:solidFill>
                <a:latin typeface="Times New Roman"/>
                <a:cs typeface="Times New Roman"/>
              </a:rPr>
              <a:t> </a:t>
            </a:r>
            <a:r>
              <a:rPr lang="en-GB" smtClean="0">
                <a:solidFill>
                  <a:srgbClr val="3366FF"/>
                </a:solidFill>
                <a:latin typeface="Symbol" charset="2"/>
                <a:cs typeface="Symbol" charset="2"/>
              </a:rPr>
              <a:t>p</a:t>
            </a:r>
            <a:r>
              <a:rPr lang="en-GB" baseline="30000" smtClean="0">
                <a:solidFill>
                  <a:srgbClr val="3366FF"/>
                </a:solidFill>
                <a:sym typeface="Wingdings"/>
              </a:rPr>
              <a:t>+</a:t>
            </a:r>
            <a:endParaRPr lang="en-GB" dirty="0">
              <a:solidFill>
                <a:srgbClr val="3366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" y="5608467"/>
            <a:ext cx="8420100" cy="6985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42AB8-C172-7B4B-8C86-C8F2C7B6327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429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335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3366FF"/>
                </a:solidFill>
                <a:latin typeface="Times New Roman"/>
                <a:cs typeface="Times New Roman"/>
              </a:rPr>
              <a:t>How can New Physics affect a Phase?</a:t>
            </a:r>
            <a:endParaRPr lang="en-US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252" y="1147419"/>
            <a:ext cx="4189611" cy="1773453"/>
          </a:xfrm>
          <a:prstGeom prst="rect">
            <a:avLst/>
          </a:prstGeom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" y="3038234"/>
            <a:ext cx="8775700" cy="1206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33324" y="1485006"/>
            <a:ext cx="1627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CKM Elements </a:t>
            </a:r>
            <a:endParaRPr lang="en-US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17620" y="5338246"/>
            <a:ext cx="2884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Times New Roman"/>
                <a:cs typeface="Times New Roman"/>
              </a:rPr>
              <a:t>Short Distance Contributions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80952" y="2551540"/>
            <a:ext cx="1755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cs typeface="Times New Roman"/>
              </a:rPr>
              <a:t>QCD corrections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80952" y="4211559"/>
            <a:ext cx="1863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Input from Lattice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  <a:latin typeface="Times New Roman"/>
              <a:cs typeface="Times New Roman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585469" y="2057694"/>
            <a:ext cx="141106" cy="128164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456121" y="4015448"/>
            <a:ext cx="987281" cy="13227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8268233" y="4015448"/>
            <a:ext cx="515651" cy="22928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737344" y="3038234"/>
            <a:ext cx="0" cy="5127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334" y="4350553"/>
            <a:ext cx="4813286" cy="2327303"/>
          </a:xfrm>
          <a:prstGeom prst="rect">
            <a:avLst/>
          </a:prstGeom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42AB8-C172-7B4B-8C86-C8F2C7B6327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576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71" y="86506"/>
            <a:ext cx="8229600" cy="1143000"/>
          </a:xfrm>
        </p:spPr>
        <p:txBody>
          <a:bodyPr/>
          <a:lstStyle/>
          <a:p>
            <a:r>
              <a:rPr lang="en-US" dirty="0" err="1" smtClean="0">
                <a:latin typeface="Times New Roman"/>
                <a:cs typeface="Times New Roman"/>
              </a:rPr>
              <a:t>Revenons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à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nos</a:t>
            </a:r>
            <a:r>
              <a:rPr lang="en-US" dirty="0" smtClean="0">
                <a:latin typeface="Times New Roman"/>
                <a:cs typeface="Times New Roman"/>
              </a:rPr>
              <a:t> moutons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612" y="1123682"/>
            <a:ext cx="5676900" cy="30607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42AB8-C172-7B4B-8C86-C8F2C7B6327C}" type="slidenum">
              <a:rPr lang="en-US" smtClean="0"/>
              <a:t>42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139" y="4386476"/>
            <a:ext cx="3069070" cy="208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470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CF123-05C0-F648-9497-0C01397D107B}" type="slidenum">
              <a:rPr lang="en-US" smtClean="0"/>
              <a:t>43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8333"/>
            <a:ext cx="9144000" cy="5726049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321396" y="-20930"/>
            <a:ext cx="9973395" cy="742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Sticking all the pieces together Results I </a:t>
            </a:r>
            <a:endParaRPr lang="en-US" sz="4000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59988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CF123-05C0-F648-9497-0C01397D107B}" type="slidenum">
              <a:rPr lang="en-US" smtClean="0"/>
              <a:t>44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7224" y="719547"/>
            <a:ext cx="4746776" cy="31162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084" y="719547"/>
            <a:ext cx="4006535" cy="2826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9580" y="3610901"/>
            <a:ext cx="8954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ΔΓ</a:t>
            </a:r>
            <a:r>
              <a:rPr lang="en-US" sz="3600" baseline="-25000" dirty="0" smtClean="0">
                <a:latin typeface="Times New Roman"/>
                <a:cs typeface="Times New Roman"/>
              </a:rPr>
              <a:t>s</a:t>
            </a:r>
            <a:r>
              <a:rPr lang="en-US" sz="3600" dirty="0" smtClean="0">
                <a:latin typeface="Times New Roman"/>
                <a:cs typeface="Times New Roman"/>
              </a:rPr>
              <a:t> &gt; 0 and </a:t>
            </a:r>
            <a:r>
              <a:rPr lang="en-US" sz="3600" dirty="0" err="1" smtClean="0">
                <a:latin typeface="Times New Roman"/>
                <a:cs typeface="Times New Roman"/>
              </a:rPr>
              <a:t>Φ</a:t>
            </a:r>
            <a:r>
              <a:rPr lang="en-US" sz="3600" baseline="-25000" dirty="0" err="1" smtClean="0">
                <a:latin typeface="Times New Roman"/>
                <a:cs typeface="Times New Roman"/>
              </a:rPr>
              <a:t>s</a:t>
            </a:r>
            <a:r>
              <a:rPr lang="en-US" sz="3600" baseline="-25000" dirty="0" smtClean="0">
                <a:latin typeface="Times New Roman"/>
                <a:cs typeface="Times New Roman"/>
              </a:rPr>
              <a:t> </a:t>
            </a:r>
            <a:r>
              <a:rPr lang="en-US" sz="3600" dirty="0" smtClean="0">
                <a:latin typeface="Times New Roman"/>
                <a:cs typeface="Times New Roman"/>
              </a:rPr>
              <a:t>compatible with SM – oh well !</a:t>
            </a:r>
            <a:endParaRPr lang="en-US" sz="3600" baseline="-25000" dirty="0">
              <a:latin typeface="Times New Roman"/>
              <a:cs typeface="Times New Roman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82167"/>
            <a:ext cx="9144000" cy="2082534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-321396" y="-20930"/>
            <a:ext cx="9973395" cy="742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Sticking all the pieces together Results II </a:t>
            </a:r>
            <a:endParaRPr lang="en-US" sz="4000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15811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581" y="2650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3366FF"/>
                </a:solidFill>
                <a:latin typeface="Times New Roman"/>
                <a:cs typeface="Times New Roman"/>
              </a:rPr>
              <a:t>Putting it all together </a:t>
            </a:r>
            <a:endParaRPr lang="en-US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96" y="1515532"/>
            <a:ext cx="7261990" cy="478648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42AB8-C172-7B4B-8C86-C8F2C7B6327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227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5763" y="654034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3366FF"/>
                </a:solidFill>
                <a:latin typeface="Times New Roman"/>
                <a:cs typeface="Times New Roman"/>
              </a:rPr>
              <a:t>The Event ! </a:t>
            </a:r>
            <a:endParaRPr lang="en-US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pic>
        <p:nvPicPr>
          <p:cNvPr id="5" name="Picture 2" descr="http://lhcb-reconstruction.web.cern.ch/lhcb-reconstruction/Panoramix/PRplots/2013/Bs2MuMuLinesNoMuIDLine-131456-2806078611-3d_wireframe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89"/>
          <a:stretch/>
        </p:blipFill>
        <p:spPr bwMode="auto">
          <a:xfrm>
            <a:off x="1579226" y="1888849"/>
            <a:ext cx="6116057" cy="358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42AB8-C172-7B4B-8C86-C8F2C7B6327C}" type="slidenum">
              <a:rPr lang="en-US" smtClean="0"/>
              <a:t>46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86954" y="5643960"/>
            <a:ext cx="4173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Example of a blind analysis </a:t>
            </a:r>
            <a:endParaRPr lang="en-US" sz="2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34654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842" y="-151719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3366FF"/>
                </a:solidFill>
                <a:latin typeface="Times New Roman"/>
                <a:cs typeface="Times New Roman"/>
              </a:rPr>
              <a:t>A very rare FCNC</a:t>
            </a:r>
            <a:endParaRPr lang="en-US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grpSp>
        <p:nvGrpSpPr>
          <p:cNvPr id="7" name="Grouper 35"/>
          <p:cNvGrpSpPr/>
          <p:nvPr/>
        </p:nvGrpSpPr>
        <p:grpSpPr>
          <a:xfrm>
            <a:off x="305257" y="1359537"/>
            <a:ext cx="3053432" cy="1396216"/>
            <a:chOff x="5207000" y="3619503"/>
            <a:chExt cx="3053432" cy="1396216"/>
          </a:xfrm>
        </p:grpSpPr>
        <p:sp>
          <p:nvSpPr>
            <p:cNvPr id="8" name="Rectangle 7"/>
            <p:cNvSpPr/>
            <p:nvPr/>
          </p:nvSpPr>
          <p:spPr>
            <a:xfrm>
              <a:off x="6406071" y="3835218"/>
              <a:ext cx="571566" cy="1033959"/>
            </a:xfrm>
            <a:prstGeom prst="rect">
              <a:avLst/>
            </a:prstGeom>
            <a:solidFill>
              <a:srgbClr val="FF8000"/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/>
                  </a:solidFill>
                </a:rPr>
                <a:t>?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  <p:cxnSp>
          <p:nvCxnSpPr>
            <p:cNvPr id="9" name="Connecteur droit avec flèche 14"/>
            <p:cNvCxnSpPr/>
            <p:nvPr/>
          </p:nvCxnSpPr>
          <p:spPr>
            <a:xfrm>
              <a:off x="5782980" y="3839982"/>
              <a:ext cx="540448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avec flèche 15"/>
            <p:cNvCxnSpPr/>
            <p:nvPr/>
          </p:nvCxnSpPr>
          <p:spPr>
            <a:xfrm flipV="1">
              <a:off x="5592220" y="3835218"/>
              <a:ext cx="1580861" cy="635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7"/>
            <p:cNvCxnSpPr/>
            <p:nvPr/>
          </p:nvCxnSpPr>
          <p:spPr>
            <a:xfrm>
              <a:off x="6638939" y="3836806"/>
              <a:ext cx="1229559" cy="1588"/>
            </a:xfrm>
            <a:prstGeom prst="line">
              <a:avLst/>
            </a:prstGeom>
            <a:ln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avec flèche 22"/>
            <p:cNvCxnSpPr/>
            <p:nvPr/>
          </p:nvCxnSpPr>
          <p:spPr>
            <a:xfrm>
              <a:off x="5784868" y="4873117"/>
              <a:ext cx="540448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avec flèche 23"/>
            <p:cNvCxnSpPr/>
            <p:nvPr/>
          </p:nvCxnSpPr>
          <p:spPr>
            <a:xfrm flipV="1">
              <a:off x="5594108" y="4868353"/>
              <a:ext cx="1580861" cy="635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24"/>
            <p:cNvCxnSpPr/>
            <p:nvPr/>
          </p:nvCxnSpPr>
          <p:spPr>
            <a:xfrm>
              <a:off x="6609078" y="4869941"/>
              <a:ext cx="1229559" cy="1588"/>
            </a:xfrm>
            <a:prstGeom prst="line">
              <a:avLst/>
            </a:prstGeom>
            <a:ln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26"/>
            <p:cNvCxnSpPr/>
            <p:nvPr/>
          </p:nvCxnSpPr>
          <p:spPr>
            <a:xfrm rot="5400000">
              <a:off x="5892680" y="4354961"/>
              <a:ext cx="1026783" cy="1588"/>
            </a:xfrm>
            <a:prstGeom prst="line">
              <a:avLst/>
            </a:prstGeom>
            <a:ln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27"/>
            <p:cNvCxnSpPr/>
            <p:nvPr/>
          </p:nvCxnSpPr>
          <p:spPr>
            <a:xfrm rot="5400000">
              <a:off x="6468400" y="4380365"/>
              <a:ext cx="1026783" cy="1588"/>
            </a:xfrm>
            <a:prstGeom prst="line">
              <a:avLst/>
            </a:prstGeom>
            <a:ln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28"/>
            <p:cNvSpPr txBox="1"/>
            <p:nvPr/>
          </p:nvSpPr>
          <p:spPr>
            <a:xfrm>
              <a:off x="5207000" y="3619503"/>
              <a:ext cx="3421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latin typeface="Century Gothic"/>
                  <a:cs typeface="Century Gothic"/>
                </a:rPr>
                <a:t>b</a:t>
              </a:r>
              <a:endParaRPr lang="en-US" dirty="0" smtClean="0">
                <a:latin typeface="Century Gothic"/>
                <a:cs typeface="Century Gothic"/>
              </a:endParaRPr>
            </a:p>
          </p:txBody>
        </p:sp>
        <p:sp>
          <p:nvSpPr>
            <p:cNvPr id="18" name="ZoneTexte 29"/>
            <p:cNvSpPr txBox="1"/>
            <p:nvPr/>
          </p:nvSpPr>
          <p:spPr>
            <a:xfrm>
              <a:off x="5270498" y="4646387"/>
              <a:ext cx="3421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latin typeface="Century Gothic"/>
                  <a:cs typeface="Century Gothic"/>
                </a:rPr>
                <a:t>s</a:t>
              </a:r>
              <a:endParaRPr lang="en-US" dirty="0" smtClean="0">
                <a:latin typeface="Century Gothic"/>
                <a:cs typeface="Century Gothic"/>
              </a:endParaRPr>
            </a:p>
          </p:txBody>
        </p:sp>
        <p:sp>
          <p:nvSpPr>
            <p:cNvPr id="19" name="ZoneTexte 30"/>
            <p:cNvSpPr txBox="1"/>
            <p:nvPr/>
          </p:nvSpPr>
          <p:spPr>
            <a:xfrm>
              <a:off x="7916337" y="3619503"/>
              <a:ext cx="329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Lucida Grande"/>
                  <a:ea typeface="Lucida Grande"/>
                  <a:cs typeface="Lucida Grande"/>
                </a:rPr>
                <a:t>μ</a:t>
              </a:r>
              <a:endParaRPr lang="en-US" dirty="0" smtClean="0">
                <a:latin typeface="Century Gothic"/>
                <a:cs typeface="Century Gothic"/>
              </a:endParaRPr>
            </a:p>
          </p:txBody>
        </p:sp>
        <p:sp>
          <p:nvSpPr>
            <p:cNvPr id="20" name="ZoneTexte 31"/>
            <p:cNvSpPr txBox="1"/>
            <p:nvPr/>
          </p:nvSpPr>
          <p:spPr>
            <a:xfrm>
              <a:off x="7931158" y="4639709"/>
              <a:ext cx="329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Lucida Grande"/>
                  <a:ea typeface="Lucida Grande"/>
                  <a:cs typeface="Lucida Grande"/>
                </a:rPr>
                <a:t>μ</a:t>
              </a:r>
              <a:endParaRPr lang="en-US" dirty="0" smtClean="0">
                <a:latin typeface="Century Gothic"/>
                <a:cs typeface="Century Gothic"/>
              </a:endParaRPr>
            </a:p>
          </p:txBody>
        </p:sp>
        <p:cxnSp>
          <p:nvCxnSpPr>
            <p:cNvPr id="21" name="Connecteur droit 33"/>
            <p:cNvCxnSpPr/>
            <p:nvPr/>
          </p:nvCxnSpPr>
          <p:spPr>
            <a:xfrm>
              <a:off x="5344585" y="4721779"/>
              <a:ext cx="141040" cy="1588"/>
            </a:xfrm>
            <a:prstGeom prst="line">
              <a:avLst/>
            </a:prstGeom>
            <a:ln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42AB8-C172-7B4B-8C86-C8F2C7B6327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046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842" y="-151719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3366FF"/>
                </a:solidFill>
                <a:latin typeface="Times New Roman"/>
                <a:cs typeface="Times New Roman"/>
              </a:rPr>
              <a:t>A very rare FCNC</a:t>
            </a:r>
            <a:endParaRPr lang="en-US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8095" y="1182744"/>
            <a:ext cx="4784347" cy="1026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Grouper 35"/>
          <p:cNvGrpSpPr/>
          <p:nvPr/>
        </p:nvGrpSpPr>
        <p:grpSpPr>
          <a:xfrm>
            <a:off x="290436" y="1105764"/>
            <a:ext cx="3053432" cy="1396216"/>
            <a:chOff x="5207000" y="3619503"/>
            <a:chExt cx="3053432" cy="1396216"/>
          </a:xfrm>
        </p:grpSpPr>
        <p:sp>
          <p:nvSpPr>
            <p:cNvPr id="8" name="Rectangle 7"/>
            <p:cNvSpPr/>
            <p:nvPr/>
          </p:nvSpPr>
          <p:spPr>
            <a:xfrm>
              <a:off x="6406071" y="3835218"/>
              <a:ext cx="571566" cy="1033959"/>
            </a:xfrm>
            <a:prstGeom prst="rect">
              <a:avLst/>
            </a:prstGeom>
            <a:solidFill>
              <a:srgbClr val="FF8000"/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/>
                  </a:solidFill>
                </a:rPr>
                <a:t>?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  <p:cxnSp>
          <p:nvCxnSpPr>
            <p:cNvPr id="9" name="Connecteur droit avec flèche 14"/>
            <p:cNvCxnSpPr/>
            <p:nvPr/>
          </p:nvCxnSpPr>
          <p:spPr>
            <a:xfrm>
              <a:off x="5782980" y="3839982"/>
              <a:ext cx="540448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avec flèche 15"/>
            <p:cNvCxnSpPr/>
            <p:nvPr/>
          </p:nvCxnSpPr>
          <p:spPr>
            <a:xfrm flipV="1">
              <a:off x="5592220" y="3835218"/>
              <a:ext cx="1580861" cy="635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7"/>
            <p:cNvCxnSpPr/>
            <p:nvPr/>
          </p:nvCxnSpPr>
          <p:spPr>
            <a:xfrm>
              <a:off x="6638939" y="3836806"/>
              <a:ext cx="1229559" cy="1588"/>
            </a:xfrm>
            <a:prstGeom prst="line">
              <a:avLst/>
            </a:prstGeom>
            <a:ln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avec flèche 22"/>
            <p:cNvCxnSpPr/>
            <p:nvPr/>
          </p:nvCxnSpPr>
          <p:spPr>
            <a:xfrm>
              <a:off x="5784868" y="4873117"/>
              <a:ext cx="540448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avec flèche 23"/>
            <p:cNvCxnSpPr/>
            <p:nvPr/>
          </p:nvCxnSpPr>
          <p:spPr>
            <a:xfrm flipV="1">
              <a:off x="5594108" y="4868353"/>
              <a:ext cx="1580861" cy="635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24"/>
            <p:cNvCxnSpPr/>
            <p:nvPr/>
          </p:nvCxnSpPr>
          <p:spPr>
            <a:xfrm>
              <a:off x="6609078" y="4869941"/>
              <a:ext cx="1229559" cy="1588"/>
            </a:xfrm>
            <a:prstGeom prst="line">
              <a:avLst/>
            </a:prstGeom>
            <a:ln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26"/>
            <p:cNvCxnSpPr/>
            <p:nvPr/>
          </p:nvCxnSpPr>
          <p:spPr>
            <a:xfrm rot="5400000">
              <a:off x="5892680" y="4354961"/>
              <a:ext cx="1026783" cy="1588"/>
            </a:xfrm>
            <a:prstGeom prst="line">
              <a:avLst/>
            </a:prstGeom>
            <a:ln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27"/>
            <p:cNvCxnSpPr/>
            <p:nvPr/>
          </p:nvCxnSpPr>
          <p:spPr>
            <a:xfrm rot="5400000">
              <a:off x="6468400" y="4380365"/>
              <a:ext cx="1026783" cy="1588"/>
            </a:xfrm>
            <a:prstGeom prst="line">
              <a:avLst/>
            </a:prstGeom>
            <a:ln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28"/>
            <p:cNvSpPr txBox="1"/>
            <p:nvPr/>
          </p:nvSpPr>
          <p:spPr>
            <a:xfrm>
              <a:off x="5207000" y="3619503"/>
              <a:ext cx="3421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latin typeface="Century Gothic"/>
                  <a:cs typeface="Century Gothic"/>
                </a:rPr>
                <a:t>b</a:t>
              </a:r>
              <a:endParaRPr lang="en-US" dirty="0" smtClean="0">
                <a:latin typeface="Century Gothic"/>
                <a:cs typeface="Century Gothic"/>
              </a:endParaRPr>
            </a:p>
          </p:txBody>
        </p:sp>
        <p:sp>
          <p:nvSpPr>
            <p:cNvPr id="18" name="ZoneTexte 29"/>
            <p:cNvSpPr txBox="1"/>
            <p:nvPr/>
          </p:nvSpPr>
          <p:spPr>
            <a:xfrm>
              <a:off x="5270498" y="4646387"/>
              <a:ext cx="3421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latin typeface="Century Gothic"/>
                  <a:cs typeface="Century Gothic"/>
                </a:rPr>
                <a:t>s</a:t>
              </a:r>
              <a:endParaRPr lang="en-US" dirty="0" smtClean="0">
                <a:latin typeface="Century Gothic"/>
                <a:cs typeface="Century Gothic"/>
              </a:endParaRPr>
            </a:p>
          </p:txBody>
        </p:sp>
        <p:sp>
          <p:nvSpPr>
            <p:cNvPr id="19" name="ZoneTexte 30"/>
            <p:cNvSpPr txBox="1"/>
            <p:nvPr/>
          </p:nvSpPr>
          <p:spPr>
            <a:xfrm>
              <a:off x="7916337" y="3619503"/>
              <a:ext cx="329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Lucida Grande"/>
                  <a:ea typeface="Lucida Grande"/>
                  <a:cs typeface="Lucida Grande"/>
                </a:rPr>
                <a:t>μ</a:t>
              </a:r>
              <a:endParaRPr lang="en-US" dirty="0" smtClean="0">
                <a:latin typeface="Century Gothic"/>
                <a:cs typeface="Century Gothic"/>
              </a:endParaRPr>
            </a:p>
          </p:txBody>
        </p:sp>
        <p:sp>
          <p:nvSpPr>
            <p:cNvPr id="20" name="ZoneTexte 31"/>
            <p:cNvSpPr txBox="1"/>
            <p:nvPr/>
          </p:nvSpPr>
          <p:spPr>
            <a:xfrm>
              <a:off x="7931158" y="4639709"/>
              <a:ext cx="329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Lucida Grande"/>
                  <a:ea typeface="Lucida Grande"/>
                  <a:cs typeface="Lucida Grande"/>
                </a:rPr>
                <a:t>μ</a:t>
              </a:r>
              <a:endParaRPr lang="en-US" dirty="0" smtClean="0">
                <a:latin typeface="Century Gothic"/>
                <a:cs typeface="Century Gothic"/>
              </a:endParaRPr>
            </a:p>
          </p:txBody>
        </p:sp>
        <p:cxnSp>
          <p:nvCxnSpPr>
            <p:cNvPr id="21" name="Connecteur droit 33"/>
            <p:cNvCxnSpPr/>
            <p:nvPr/>
          </p:nvCxnSpPr>
          <p:spPr>
            <a:xfrm>
              <a:off x="5344585" y="4721779"/>
              <a:ext cx="141040" cy="1588"/>
            </a:xfrm>
            <a:prstGeom prst="line">
              <a:avLst/>
            </a:prstGeom>
            <a:ln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Image 14" descr="Capture d’écran 2013-04-16 à 18.09.43.png"/>
          <p:cNvPicPr>
            <a:picLocks noChangeAspect="1"/>
          </p:cNvPicPr>
          <p:nvPr/>
        </p:nvPicPr>
        <p:blipFill>
          <a:blip r:embed="rId3"/>
          <a:srcRect t="27418" r="51667"/>
          <a:stretch>
            <a:fillRect/>
          </a:stretch>
        </p:blipFill>
        <p:spPr>
          <a:xfrm>
            <a:off x="442842" y="3084984"/>
            <a:ext cx="3781728" cy="34961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Image 10" descr="Capture d’écran 2013-04-16 à 18.09.43.png"/>
          <p:cNvPicPr>
            <a:picLocks noChangeAspect="1"/>
          </p:cNvPicPr>
          <p:nvPr/>
        </p:nvPicPr>
        <p:blipFill>
          <a:blip r:embed="rId3"/>
          <a:srcRect l="60296" t="42248"/>
          <a:stretch>
            <a:fillRect/>
          </a:stretch>
        </p:blipFill>
        <p:spPr>
          <a:xfrm>
            <a:off x="5056303" y="3171567"/>
            <a:ext cx="3630497" cy="32510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599208" y="11405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93576" y="161088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42AB8-C172-7B4B-8C86-C8F2C7B6327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394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717" y="0"/>
            <a:ext cx="8229600" cy="1143000"/>
          </a:xfrm>
        </p:spPr>
        <p:txBody>
          <a:bodyPr/>
          <a:lstStyle/>
          <a:p>
            <a:r>
              <a:rPr lang="fr-FR" dirty="0" smtClean="0">
                <a:solidFill>
                  <a:srgbClr val="3366FF"/>
                </a:solidFill>
                <a:latin typeface="Times New Roman"/>
                <a:cs typeface="Times New Roman"/>
              </a:rPr>
              <a:t>How do </a:t>
            </a:r>
            <a:r>
              <a:rPr lang="fr-FR" dirty="0" err="1" smtClean="0">
                <a:solidFill>
                  <a:srgbClr val="3366FF"/>
                </a:solidFill>
                <a:latin typeface="Times New Roman"/>
                <a:cs typeface="Times New Roman"/>
              </a:rPr>
              <a:t>we</a:t>
            </a:r>
            <a:r>
              <a:rPr lang="fr-FR" dirty="0" smtClean="0">
                <a:solidFill>
                  <a:srgbClr val="3366FF"/>
                </a:solidFill>
                <a:latin typeface="Times New Roman"/>
                <a:cs typeface="Times New Roman"/>
              </a:rPr>
              <a:t> </a:t>
            </a:r>
            <a:r>
              <a:rPr lang="fr-FR" dirty="0" err="1" smtClean="0">
                <a:solidFill>
                  <a:srgbClr val="3366FF"/>
                </a:solidFill>
                <a:latin typeface="Times New Roman"/>
                <a:cs typeface="Times New Roman"/>
              </a:rPr>
              <a:t>measure</a:t>
            </a:r>
            <a:r>
              <a:rPr lang="fr-FR" dirty="0" smtClean="0">
                <a:solidFill>
                  <a:srgbClr val="3366FF"/>
                </a:solidFill>
                <a:latin typeface="Times New Roman"/>
                <a:cs typeface="Times New Roman"/>
              </a:rPr>
              <a:t> a BR ?</a:t>
            </a:r>
            <a:endParaRPr lang="fr-FR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287165-194B-4870-A9E3-5FD6C7EE783F}" type="slidenum">
              <a:rPr lang="fr-FR" smtClean="0"/>
              <a:pPr>
                <a:defRPr/>
              </a:pPr>
              <a:t>49</a:t>
            </a:fld>
            <a:endParaRPr lang="fr-FR"/>
          </a:p>
        </p:txBody>
      </p:sp>
      <p:graphicFrame>
        <p:nvGraphicFramePr>
          <p:cNvPr id="7" name="Espace réservé du contenu 6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9447092"/>
              </p:ext>
            </p:extLst>
          </p:nvPr>
        </p:nvGraphicFramePr>
        <p:xfrm>
          <a:off x="411284" y="2980452"/>
          <a:ext cx="7777163" cy="1038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83" name="Équation" r:id="rId3" imgW="3327120" imgH="444240" progId="Equation.3">
                  <p:embed/>
                </p:oleObj>
              </mc:Choice>
              <mc:Fallback>
                <p:oleObj name="Équation" r:id="rId3" imgW="3327120" imgH="4442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1284" y="2980452"/>
                        <a:ext cx="7777163" cy="1038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Flèche gauche 7"/>
          <p:cNvSpPr/>
          <p:nvPr/>
        </p:nvSpPr>
        <p:spPr>
          <a:xfrm rot="7629140">
            <a:off x="5564729" y="4218702"/>
            <a:ext cx="475020" cy="157569"/>
          </a:xfrm>
          <a:prstGeom prst="lef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gauche 8"/>
          <p:cNvSpPr/>
          <p:nvPr/>
        </p:nvSpPr>
        <p:spPr>
          <a:xfrm rot="5400000">
            <a:off x="6568983" y="4398207"/>
            <a:ext cx="475020" cy="157569"/>
          </a:xfrm>
          <a:prstGeom prst="lef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 gauche 9"/>
          <p:cNvSpPr/>
          <p:nvPr/>
        </p:nvSpPr>
        <p:spPr>
          <a:xfrm rot="3398270">
            <a:off x="7769500" y="4333261"/>
            <a:ext cx="527334" cy="137694"/>
          </a:xfrm>
          <a:prstGeom prst="lef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4443844" y="4638441"/>
            <a:ext cx="15150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Integrated luminosity</a:t>
            </a:r>
            <a:endParaRPr lang="fr-FR" dirty="0">
              <a:latin typeface="Times New Roman"/>
              <a:cs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18909" y="4732533"/>
            <a:ext cx="15150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bb cross section</a:t>
            </a:r>
            <a:endParaRPr lang="fr-FR" dirty="0">
              <a:latin typeface="Times New Roman"/>
              <a:cs typeface="Times New Roman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48924" y="4732533"/>
            <a:ext cx="1403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Fraction of b quarks that </a:t>
            </a:r>
            <a:r>
              <a:rPr lang="en-US" dirty="0" err="1" smtClean="0">
                <a:latin typeface="Times New Roman"/>
                <a:cs typeface="Times New Roman"/>
              </a:rPr>
              <a:t>hadronize</a:t>
            </a:r>
            <a:r>
              <a:rPr lang="en-US" dirty="0" smtClean="0">
                <a:latin typeface="Times New Roman"/>
                <a:cs typeface="Times New Roman"/>
              </a:rPr>
              <a:t> into a </a:t>
            </a:r>
            <a:r>
              <a:rPr lang="en-US" dirty="0" err="1" smtClean="0">
                <a:latin typeface="Times New Roman"/>
                <a:cs typeface="Times New Roman"/>
              </a:rPr>
              <a:t>Bs</a:t>
            </a:r>
            <a:endParaRPr lang="fr-FR" dirty="0">
              <a:latin typeface="Times New Roman"/>
              <a:cs typeface="Times New Roman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07964" y="1828292"/>
            <a:ext cx="18653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Number of observed decay</a:t>
            </a:r>
            <a:endParaRPr lang="fr-FR" dirty="0">
              <a:latin typeface="Times New Roman"/>
              <a:cs typeface="Times New Roman"/>
            </a:endParaRPr>
          </a:p>
        </p:txBody>
      </p:sp>
      <p:sp>
        <p:nvSpPr>
          <p:cNvPr id="19" name="Flèche gauche 18"/>
          <p:cNvSpPr/>
          <p:nvPr/>
        </p:nvSpPr>
        <p:spPr>
          <a:xfrm rot="15727842">
            <a:off x="6144171" y="2648223"/>
            <a:ext cx="443674" cy="159152"/>
          </a:xfrm>
          <a:prstGeom prst="lef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7418027" y="1966791"/>
            <a:ext cx="18653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Efficiency</a:t>
            </a:r>
            <a:endParaRPr lang="fr-FR" dirty="0">
              <a:latin typeface="Times New Roman"/>
              <a:cs typeface="Times New Roman"/>
            </a:endParaRPr>
          </a:p>
        </p:txBody>
      </p:sp>
      <p:sp>
        <p:nvSpPr>
          <p:cNvPr id="21" name="Flèche gauche 20"/>
          <p:cNvSpPr/>
          <p:nvPr/>
        </p:nvSpPr>
        <p:spPr>
          <a:xfrm rot="17232586">
            <a:off x="8013831" y="2689478"/>
            <a:ext cx="443674" cy="159152"/>
          </a:xfrm>
          <a:prstGeom prst="lef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22" name="Obje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7680429"/>
              </p:ext>
            </p:extLst>
          </p:nvPr>
        </p:nvGraphicFramePr>
        <p:xfrm>
          <a:off x="499158" y="5572812"/>
          <a:ext cx="2000278" cy="72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84" name="Equation" r:id="rId5" imgW="634680" imgH="228600" progId="Equation.3">
                  <p:embed/>
                </p:oleObj>
              </mc:Choice>
              <mc:Fallback>
                <p:oleObj name="Equation" r:id="rId5" imgW="63468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9158" y="5572812"/>
                        <a:ext cx="2000278" cy="72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/>
          <p:cNvSpPr/>
          <p:nvPr/>
        </p:nvSpPr>
        <p:spPr>
          <a:xfrm>
            <a:off x="2781336" y="5748196"/>
            <a:ext cx="2814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Have large systematic errors</a:t>
            </a:r>
            <a:endParaRPr lang="fr-FR" dirty="0">
              <a:latin typeface="Times New Roman"/>
              <a:cs typeface="Times New Roman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7717" y="3004504"/>
            <a:ext cx="8326084" cy="101417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601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89" y="1918473"/>
            <a:ext cx="8913232" cy="410175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42AB8-C172-7B4B-8C86-C8F2C7B6327C}" type="slidenum">
              <a:rPr lang="en-US" smtClean="0"/>
              <a:t>5</a:t>
            </a:fld>
            <a:endParaRPr lang="en-US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779871" y="272622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3366FF"/>
                </a:solidFill>
                <a:latin typeface="Times New Roman"/>
                <a:cs typeface="Times New Roman"/>
              </a:rPr>
              <a:t>Let’s start shaking things</a:t>
            </a:r>
            <a:endParaRPr lang="en-US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16896" y="6233904"/>
            <a:ext cx="6192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Apologies, I won’t have time to discuss the other experiments….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93087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3366FF"/>
                </a:solidFill>
                <a:latin typeface="Times New Roman"/>
                <a:cs typeface="Times New Roman"/>
              </a:rPr>
              <a:t>How do </a:t>
            </a:r>
            <a:r>
              <a:rPr lang="fr-FR" dirty="0" err="1">
                <a:solidFill>
                  <a:srgbClr val="3366FF"/>
                </a:solidFill>
                <a:latin typeface="Times New Roman"/>
                <a:cs typeface="Times New Roman"/>
              </a:rPr>
              <a:t>we</a:t>
            </a:r>
            <a:r>
              <a:rPr lang="fr-FR" dirty="0">
                <a:solidFill>
                  <a:srgbClr val="3366FF"/>
                </a:solidFill>
                <a:latin typeface="Times New Roman"/>
                <a:cs typeface="Times New Roman"/>
              </a:rPr>
              <a:t> </a:t>
            </a:r>
            <a:r>
              <a:rPr lang="fr-FR" dirty="0" err="1">
                <a:solidFill>
                  <a:srgbClr val="3366FF"/>
                </a:solidFill>
                <a:latin typeface="Times New Roman"/>
                <a:cs typeface="Times New Roman"/>
              </a:rPr>
              <a:t>measure</a:t>
            </a:r>
            <a:r>
              <a:rPr lang="fr-FR" dirty="0">
                <a:solidFill>
                  <a:srgbClr val="3366FF"/>
                </a:solidFill>
                <a:latin typeface="Times New Roman"/>
                <a:cs typeface="Times New Roman"/>
              </a:rPr>
              <a:t> a BR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288" y="1546360"/>
            <a:ext cx="8497887" cy="424874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r-FR" dirty="0" smtClean="0">
                <a:latin typeface="Times New Roman"/>
                <a:cs typeface="Times New Roman"/>
              </a:rPr>
              <a:t>The trick </a:t>
            </a:r>
            <a:r>
              <a:rPr lang="fr-FR" dirty="0" err="1" smtClean="0">
                <a:latin typeface="Times New Roman"/>
                <a:cs typeface="Times New Roman"/>
              </a:rPr>
              <a:t>is</a:t>
            </a:r>
            <a:r>
              <a:rPr lang="fr-FR" dirty="0" smtClean="0">
                <a:latin typeface="Times New Roman"/>
                <a:cs typeface="Times New Roman"/>
              </a:rPr>
              <a:t> to </a:t>
            </a:r>
            <a:r>
              <a:rPr lang="fr-FR" dirty="0" err="1" smtClean="0">
                <a:latin typeface="Times New Roman"/>
                <a:cs typeface="Times New Roman"/>
              </a:rPr>
              <a:t>normalize</a:t>
            </a:r>
            <a:r>
              <a:rPr lang="fr-FR" dirty="0" smtClean="0">
                <a:latin typeface="Times New Roman"/>
                <a:cs typeface="Times New Roman"/>
              </a:rPr>
              <a:t> </a:t>
            </a:r>
            <a:r>
              <a:rPr lang="fr-FR" dirty="0" err="1" smtClean="0">
                <a:latin typeface="Times New Roman"/>
                <a:cs typeface="Times New Roman"/>
              </a:rPr>
              <a:t>with</a:t>
            </a:r>
            <a:r>
              <a:rPr lang="fr-FR" dirty="0" smtClean="0">
                <a:latin typeface="Times New Roman"/>
                <a:cs typeface="Times New Roman"/>
              </a:rPr>
              <a:t> respect to </a:t>
            </a:r>
            <a:r>
              <a:rPr lang="fr-FR" dirty="0" err="1" smtClean="0">
                <a:latin typeface="Times New Roman"/>
                <a:cs typeface="Times New Roman"/>
              </a:rPr>
              <a:t>another</a:t>
            </a:r>
            <a:r>
              <a:rPr lang="fr-FR" dirty="0" smtClean="0">
                <a:latin typeface="Times New Roman"/>
                <a:cs typeface="Times New Roman"/>
              </a:rPr>
              <a:t> </a:t>
            </a:r>
            <a:r>
              <a:rPr lang="fr-FR" dirty="0" err="1" smtClean="0">
                <a:latin typeface="Times New Roman"/>
                <a:cs typeface="Times New Roman"/>
              </a:rPr>
              <a:t>decay</a:t>
            </a:r>
            <a:r>
              <a:rPr lang="fr-FR" dirty="0" smtClean="0">
                <a:latin typeface="Times New Roman"/>
                <a:cs typeface="Times New Roman"/>
              </a:rPr>
              <a:t> </a:t>
            </a:r>
            <a:r>
              <a:rPr lang="fr-FR" dirty="0" err="1" smtClean="0">
                <a:latin typeface="Times New Roman"/>
                <a:cs typeface="Times New Roman"/>
              </a:rPr>
              <a:t>with</a:t>
            </a:r>
            <a:r>
              <a:rPr lang="fr-FR" dirty="0" smtClean="0">
                <a:latin typeface="Times New Roman"/>
                <a:cs typeface="Times New Roman"/>
              </a:rPr>
              <a:t> a </a:t>
            </a:r>
            <a:r>
              <a:rPr lang="fr-FR" dirty="0" err="1" smtClean="0">
                <a:latin typeface="Times New Roman"/>
                <a:cs typeface="Times New Roman"/>
              </a:rPr>
              <a:t>very</a:t>
            </a:r>
            <a:r>
              <a:rPr lang="fr-FR" dirty="0" smtClean="0">
                <a:latin typeface="Times New Roman"/>
                <a:cs typeface="Times New Roman"/>
              </a:rPr>
              <a:t> </a:t>
            </a:r>
            <a:r>
              <a:rPr lang="fr-FR" dirty="0" err="1" smtClean="0">
                <a:latin typeface="Times New Roman"/>
                <a:cs typeface="Times New Roman"/>
              </a:rPr>
              <a:t>well</a:t>
            </a:r>
            <a:r>
              <a:rPr lang="fr-FR" dirty="0" smtClean="0">
                <a:latin typeface="Times New Roman"/>
                <a:cs typeface="Times New Roman"/>
              </a:rPr>
              <a:t> </a:t>
            </a:r>
            <a:r>
              <a:rPr lang="fr-FR" dirty="0" err="1" smtClean="0">
                <a:latin typeface="Times New Roman"/>
                <a:cs typeface="Times New Roman"/>
              </a:rPr>
              <a:t>known</a:t>
            </a:r>
            <a:r>
              <a:rPr lang="fr-FR" dirty="0" smtClean="0">
                <a:latin typeface="Times New Roman"/>
                <a:cs typeface="Times New Roman"/>
              </a:rPr>
              <a:t> BR:</a:t>
            </a:r>
          </a:p>
          <a:p>
            <a:pPr marL="0" indent="0">
              <a:buNone/>
            </a:pPr>
            <a:endParaRPr lang="fr-FR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fr-FR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fr-FR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fr-FR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fr-FR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fr-FR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fr-FR" dirty="0" smtClean="0">
                <a:latin typeface="Times New Roman"/>
                <a:cs typeface="Times New Roman"/>
              </a:rPr>
              <a:t>Most of </a:t>
            </a:r>
            <a:r>
              <a:rPr lang="fr-FR" dirty="0" err="1" smtClean="0">
                <a:latin typeface="Times New Roman"/>
                <a:cs typeface="Times New Roman"/>
              </a:rPr>
              <a:t>systematic</a:t>
            </a:r>
            <a:r>
              <a:rPr lang="fr-FR" dirty="0" smtClean="0">
                <a:latin typeface="Times New Roman"/>
                <a:cs typeface="Times New Roman"/>
              </a:rPr>
              <a:t> </a:t>
            </a:r>
            <a:r>
              <a:rPr lang="fr-FR" dirty="0" err="1" smtClean="0">
                <a:latin typeface="Times New Roman"/>
                <a:cs typeface="Times New Roman"/>
              </a:rPr>
              <a:t>uncertainties</a:t>
            </a:r>
            <a:r>
              <a:rPr lang="fr-FR" dirty="0" smtClean="0">
                <a:latin typeface="Times New Roman"/>
                <a:cs typeface="Times New Roman"/>
              </a:rPr>
              <a:t> cancel in the ratio of </a:t>
            </a:r>
            <a:r>
              <a:rPr lang="fr-FR" dirty="0" err="1" smtClean="0">
                <a:latin typeface="Times New Roman"/>
                <a:cs typeface="Times New Roman"/>
              </a:rPr>
              <a:t>efficiency</a:t>
            </a:r>
            <a:endParaRPr lang="fr-FR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fr-FR" dirty="0" smtClean="0">
                <a:latin typeface="Times New Roman"/>
                <a:cs typeface="Times New Roman"/>
              </a:rPr>
              <a:t>This </a:t>
            </a:r>
            <a:r>
              <a:rPr lang="fr-FR" dirty="0" err="1" smtClean="0">
                <a:latin typeface="Times New Roman"/>
                <a:cs typeface="Times New Roman"/>
              </a:rPr>
              <a:t>cancellation</a:t>
            </a:r>
            <a:r>
              <a:rPr lang="fr-FR" dirty="0" smtClean="0">
                <a:latin typeface="Times New Roman"/>
                <a:cs typeface="Times New Roman"/>
              </a:rPr>
              <a:t> </a:t>
            </a:r>
            <a:r>
              <a:rPr lang="fr-FR" dirty="0" err="1" smtClean="0">
                <a:latin typeface="Times New Roman"/>
                <a:cs typeface="Times New Roman"/>
              </a:rPr>
              <a:t>is</a:t>
            </a:r>
            <a:r>
              <a:rPr lang="fr-FR" dirty="0" smtClean="0">
                <a:latin typeface="Times New Roman"/>
                <a:cs typeface="Times New Roman"/>
              </a:rPr>
              <a:t> </a:t>
            </a:r>
            <a:r>
              <a:rPr lang="fr-FR" dirty="0" err="1" smtClean="0">
                <a:latin typeface="Times New Roman"/>
                <a:cs typeface="Times New Roman"/>
              </a:rPr>
              <a:t>very</a:t>
            </a:r>
            <a:r>
              <a:rPr lang="fr-FR" dirty="0" smtClean="0">
                <a:latin typeface="Times New Roman"/>
                <a:cs typeface="Times New Roman"/>
              </a:rPr>
              <a:t> efficient if </a:t>
            </a:r>
            <a:r>
              <a:rPr lang="fr-FR" dirty="0" err="1" smtClean="0">
                <a:latin typeface="Times New Roman"/>
                <a:cs typeface="Times New Roman"/>
              </a:rPr>
              <a:t>you</a:t>
            </a:r>
            <a:r>
              <a:rPr lang="fr-FR" dirty="0" smtClean="0">
                <a:latin typeface="Times New Roman"/>
                <a:cs typeface="Times New Roman"/>
              </a:rPr>
              <a:t> have a </a:t>
            </a:r>
            <a:r>
              <a:rPr lang="fr-FR" dirty="0" err="1" smtClean="0">
                <a:latin typeface="Times New Roman"/>
                <a:cs typeface="Times New Roman"/>
              </a:rPr>
              <a:t>normalization</a:t>
            </a:r>
            <a:r>
              <a:rPr lang="fr-FR" dirty="0" smtClean="0">
                <a:latin typeface="Times New Roman"/>
                <a:cs typeface="Times New Roman"/>
              </a:rPr>
              <a:t> </a:t>
            </a:r>
            <a:r>
              <a:rPr lang="fr-FR" dirty="0" err="1" smtClean="0">
                <a:latin typeface="Times New Roman"/>
                <a:cs typeface="Times New Roman"/>
              </a:rPr>
              <a:t>channel</a:t>
            </a:r>
            <a:r>
              <a:rPr lang="fr-FR" dirty="0" smtClean="0">
                <a:latin typeface="Times New Roman"/>
                <a:cs typeface="Times New Roman"/>
              </a:rPr>
              <a:t> </a:t>
            </a:r>
            <a:r>
              <a:rPr lang="fr-FR" dirty="0" err="1" smtClean="0">
                <a:latin typeface="Times New Roman"/>
                <a:cs typeface="Times New Roman"/>
              </a:rPr>
              <a:t>similar</a:t>
            </a:r>
            <a:r>
              <a:rPr lang="fr-FR" dirty="0" smtClean="0">
                <a:latin typeface="Times New Roman"/>
                <a:cs typeface="Times New Roman"/>
              </a:rPr>
              <a:t> to </a:t>
            </a:r>
            <a:r>
              <a:rPr lang="fr-FR" dirty="0" err="1" smtClean="0">
                <a:latin typeface="Times New Roman"/>
                <a:cs typeface="Times New Roman"/>
              </a:rPr>
              <a:t>your</a:t>
            </a:r>
            <a:r>
              <a:rPr lang="fr-FR" dirty="0" smtClean="0">
                <a:latin typeface="Times New Roman"/>
                <a:cs typeface="Times New Roman"/>
              </a:rPr>
              <a:t> signal and </a:t>
            </a:r>
            <a:r>
              <a:rPr lang="fr-FR" dirty="0" err="1" smtClean="0">
                <a:latin typeface="Times New Roman"/>
                <a:cs typeface="Times New Roman"/>
              </a:rPr>
              <a:t>selected</a:t>
            </a:r>
            <a:r>
              <a:rPr lang="fr-FR" dirty="0" smtClean="0">
                <a:latin typeface="Times New Roman"/>
                <a:cs typeface="Times New Roman"/>
              </a:rPr>
              <a:t> in the </a:t>
            </a:r>
            <a:r>
              <a:rPr lang="fr-FR" dirty="0" err="1" smtClean="0">
                <a:latin typeface="Times New Roman"/>
                <a:cs typeface="Times New Roman"/>
              </a:rPr>
              <a:t>same</a:t>
            </a:r>
            <a:r>
              <a:rPr lang="fr-FR" dirty="0" smtClean="0">
                <a:latin typeface="Times New Roman"/>
                <a:cs typeface="Times New Roman"/>
              </a:rPr>
              <a:t> </a:t>
            </a:r>
            <a:r>
              <a:rPr lang="fr-FR" dirty="0" err="1" smtClean="0">
                <a:latin typeface="Times New Roman"/>
                <a:cs typeface="Times New Roman"/>
              </a:rPr>
              <a:t>way</a:t>
            </a:r>
            <a:r>
              <a:rPr lang="fr-FR" dirty="0" smtClean="0">
                <a:latin typeface="Times New Roman"/>
                <a:cs typeface="Times New Roman"/>
              </a:rPr>
              <a:t>!</a:t>
            </a:r>
          </a:p>
          <a:p>
            <a:pPr marL="0" indent="0">
              <a:buNone/>
            </a:pPr>
            <a:endParaRPr lang="fr-FR" dirty="0">
              <a:latin typeface="Times New Roman"/>
              <a:cs typeface="Times New Roman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287165-194B-4870-A9E3-5FD6C7EE783F}" type="slidenum">
              <a:rPr lang="fr-FR" smtClean="0"/>
              <a:pPr>
                <a:defRPr/>
              </a:pPr>
              <a:t>50</a:t>
            </a:fld>
            <a:endParaRPr lang="fr-FR"/>
          </a:p>
        </p:txBody>
      </p:sp>
      <p:graphicFrame>
        <p:nvGraphicFramePr>
          <p:cNvPr id="7" name="Objet 6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182119579"/>
              </p:ext>
            </p:extLst>
          </p:nvPr>
        </p:nvGraphicFramePr>
        <p:xfrm>
          <a:off x="827088" y="2882250"/>
          <a:ext cx="7510462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8" name="Équation" r:id="rId3" imgW="3213000" imgH="457200" progId="Equation.3">
                  <p:embed/>
                </p:oleObj>
              </mc:Choice>
              <mc:Fallback>
                <p:oleObj name="Équation" r:id="rId3" imgW="3213000" imgH="4572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2882250"/>
                        <a:ext cx="7510462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646738" y="2727914"/>
            <a:ext cx="8040062" cy="122113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870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084BC5A-9907-4F8F-9D0F-4AA36CF901F1}" type="slidenum">
              <a:rPr lang="fr-FR">
                <a:solidFill>
                  <a:schemeClr val="bg1"/>
                </a:solidFill>
              </a:rPr>
              <a:pPr eaLnBrk="1" hangingPunct="1"/>
              <a:t>51</a:t>
            </a:fld>
            <a:endParaRPr lang="fr-FR">
              <a:solidFill>
                <a:schemeClr val="bg1"/>
              </a:solidFill>
            </a:endParaRPr>
          </a:p>
        </p:txBody>
      </p:sp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02333"/>
            <a:ext cx="8229600" cy="1143000"/>
          </a:xfrm>
        </p:spPr>
        <p:txBody>
          <a:bodyPr/>
          <a:lstStyle/>
          <a:p>
            <a:pPr eaLnBrk="1" hangingPunct="1"/>
            <a:r>
              <a:rPr lang="fr-FR" dirty="0" smtClean="0">
                <a:solidFill>
                  <a:srgbClr val="3366FF"/>
                </a:solidFill>
                <a:latin typeface="Times New Roman"/>
                <a:cs typeface="Times New Roman"/>
              </a:rPr>
              <a:t>The Master Plan</a:t>
            </a:r>
          </a:p>
        </p:txBody>
      </p:sp>
      <p:sp>
        <p:nvSpPr>
          <p:cNvPr id="81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940667"/>
            <a:ext cx="8497887" cy="5917333"/>
          </a:xfrm>
        </p:spPr>
        <p:txBody>
          <a:bodyPr/>
          <a:lstStyle/>
          <a:p>
            <a:pPr eaLnBrk="1" hangingPunct="1"/>
            <a:r>
              <a:rPr lang="fr-FR" sz="18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Selection</a:t>
            </a:r>
            <a:endParaRPr lang="fr-FR" sz="1800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lvl="1" eaLnBrk="1" hangingPunct="1"/>
            <a:r>
              <a:rPr lang="fr-FR" sz="1600" dirty="0" err="1" smtClean="0">
                <a:latin typeface="Times New Roman"/>
                <a:cs typeface="Times New Roman"/>
              </a:rPr>
              <a:t>Oppositely</a:t>
            </a:r>
            <a:r>
              <a:rPr lang="fr-FR" sz="1600" dirty="0">
                <a:latin typeface="Times New Roman"/>
                <a:cs typeface="Times New Roman"/>
              </a:rPr>
              <a:t> </a:t>
            </a:r>
            <a:r>
              <a:rPr lang="fr-FR" sz="1600" dirty="0" err="1" smtClean="0">
                <a:latin typeface="Times New Roman"/>
                <a:cs typeface="Times New Roman"/>
              </a:rPr>
              <a:t>charged</a:t>
            </a:r>
            <a:r>
              <a:rPr lang="fr-FR" sz="1600" dirty="0" smtClean="0">
                <a:latin typeface="Times New Roman"/>
                <a:cs typeface="Times New Roman"/>
              </a:rPr>
              <a:t> muons </a:t>
            </a:r>
            <a:r>
              <a:rPr lang="fr-FR" sz="1600" dirty="0" err="1" smtClean="0">
                <a:latin typeface="Times New Roman"/>
                <a:cs typeface="Times New Roman"/>
              </a:rPr>
              <a:t>making</a:t>
            </a:r>
            <a:r>
              <a:rPr lang="fr-FR" sz="1600" dirty="0" smtClean="0">
                <a:latin typeface="Times New Roman"/>
                <a:cs typeface="Times New Roman"/>
              </a:rPr>
              <a:t> a good vertex </a:t>
            </a:r>
            <a:r>
              <a:rPr lang="fr-FR" sz="1600" dirty="0" err="1" smtClean="0">
                <a:latin typeface="Times New Roman"/>
                <a:cs typeface="Times New Roman"/>
              </a:rPr>
              <a:t>separated</a:t>
            </a:r>
            <a:r>
              <a:rPr lang="fr-FR" sz="1600" dirty="0" smtClean="0">
                <a:latin typeface="Times New Roman"/>
                <a:cs typeface="Times New Roman"/>
              </a:rPr>
              <a:t> </a:t>
            </a:r>
            <a:r>
              <a:rPr lang="fr-FR" sz="1600" dirty="0" err="1" smtClean="0">
                <a:latin typeface="Times New Roman"/>
                <a:cs typeface="Times New Roman"/>
              </a:rPr>
              <a:t>from</a:t>
            </a:r>
            <a:r>
              <a:rPr lang="fr-FR" sz="1600" dirty="0" smtClean="0">
                <a:latin typeface="Times New Roman"/>
                <a:cs typeface="Times New Roman"/>
              </a:rPr>
              <a:t> the PV </a:t>
            </a:r>
            <a:r>
              <a:rPr lang="fr-FR" sz="1600" dirty="0" err="1" smtClean="0">
                <a:latin typeface="Times New Roman"/>
                <a:cs typeface="Times New Roman"/>
              </a:rPr>
              <a:t>with</a:t>
            </a:r>
            <a:r>
              <a:rPr lang="fr-FR" sz="1600" dirty="0">
                <a:latin typeface="Times New Roman"/>
                <a:cs typeface="Times New Roman"/>
              </a:rPr>
              <a:t> </a:t>
            </a:r>
            <a:r>
              <a:rPr lang="fr-FR" sz="1600" dirty="0" smtClean="0">
                <a:latin typeface="Times New Roman"/>
                <a:cs typeface="Times New Roman"/>
              </a:rPr>
              <a:t>m</a:t>
            </a:r>
            <a:r>
              <a:rPr lang="fr-FR" sz="1600" baseline="-25000" dirty="0" smtClean="0">
                <a:latin typeface="Times New Roman"/>
                <a:cs typeface="Times New Roman"/>
              </a:rPr>
              <a:t>µµ</a:t>
            </a:r>
            <a:r>
              <a:rPr lang="fr-FR" sz="1600" dirty="0" smtClean="0">
                <a:latin typeface="Times New Roman"/>
                <a:cs typeface="Times New Roman"/>
              </a:rPr>
              <a:t> in the range [4.9-6] </a:t>
            </a:r>
            <a:r>
              <a:rPr lang="fr-FR" sz="1600" dirty="0" err="1" smtClean="0">
                <a:latin typeface="Times New Roman"/>
                <a:cs typeface="Times New Roman"/>
              </a:rPr>
              <a:t>GeV</a:t>
            </a:r>
            <a:r>
              <a:rPr lang="fr-FR" sz="1600" dirty="0" smtClean="0">
                <a:latin typeface="Times New Roman"/>
                <a:cs typeface="Times New Roman"/>
              </a:rPr>
              <a:t>/c</a:t>
            </a:r>
            <a:r>
              <a:rPr lang="fr-FR" sz="1600" baseline="30000" dirty="0" smtClean="0">
                <a:latin typeface="Times New Roman"/>
                <a:cs typeface="Times New Roman"/>
              </a:rPr>
              <a:t>2</a:t>
            </a:r>
          </a:p>
          <a:p>
            <a:pPr lvl="1" eaLnBrk="1" hangingPunct="1"/>
            <a:r>
              <a:rPr lang="fr-FR" sz="1600" dirty="0" err="1" smtClean="0">
                <a:latin typeface="Times New Roman"/>
                <a:cs typeface="Times New Roman"/>
              </a:rPr>
              <a:t>Loose</a:t>
            </a:r>
            <a:r>
              <a:rPr lang="fr-FR" sz="1600" dirty="0" smtClean="0">
                <a:latin typeface="Times New Roman"/>
                <a:cs typeface="Times New Roman"/>
              </a:rPr>
              <a:t> </a:t>
            </a:r>
            <a:r>
              <a:rPr lang="fr-FR" sz="1600" dirty="0" err="1" smtClean="0">
                <a:latin typeface="Times New Roman"/>
                <a:cs typeface="Times New Roman"/>
              </a:rPr>
              <a:t>cut</a:t>
            </a:r>
            <a:r>
              <a:rPr lang="fr-FR" sz="1600" dirty="0" smtClean="0">
                <a:latin typeface="Times New Roman"/>
                <a:cs typeface="Times New Roman"/>
              </a:rPr>
              <a:t> on a MVA discriminant</a:t>
            </a:r>
          </a:p>
          <a:p>
            <a:pPr lvl="1" eaLnBrk="1" hangingPunct="1"/>
            <a:r>
              <a:rPr lang="fr-FR" sz="1600" dirty="0" err="1" smtClean="0">
                <a:latin typeface="Times New Roman"/>
                <a:cs typeface="Times New Roman"/>
              </a:rPr>
              <a:t>Similar</a:t>
            </a:r>
            <a:r>
              <a:rPr lang="fr-FR" sz="1600" dirty="0" smtClean="0">
                <a:latin typeface="Times New Roman"/>
                <a:cs typeface="Times New Roman"/>
              </a:rPr>
              <a:t> to control </a:t>
            </a:r>
            <a:r>
              <a:rPr lang="fr-FR" sz="1600" dirty="0" err="1" smtClean="0">
                <a:latin typeface="Times New Roman"/>
                <a:cs typeface="Times New Roman"/>
              </a:rPr>
              <a:t>channels</a:t>
            </a:r>
            <a:r>
              <a:rPr lang="fr-FR" sz="1600" dirty="0" smtClean="0">
                <a:latin typeface="Times New Roman"/>
                <a:cs typeface="Times New Roman"/>
              </a:rPr>
              <a:t> (B</a:t>
            </a:r>
            <a:r>
              <a:rPr lang="fr-FR" sz="1600" baseline="-25000" dirty="0" smtClean="0">
                <a:latin typeface="Times New Roman"/>
                <a:cs typeface="Times New Roman"/>
              </a:rPr>
              <a:t>d/s</a:t>
            </a:r>
            <a:r>
              <a:rPr lang="fr-FR" sz="1600" dirty="0" smtClean="0">
                <a:latin typeface="Times New Roman"/>
                <a:cs typeface="Times New Roman"/>
              </a:rPr>
              <a:t> </a:t>
            </a:r>
            <a:r>
              <a:rPr lang="en-US" sz="1600" dirty="0" smtClean="0">
                <a:latin typeface="Times New Roman"/>
                <a:cs typeface="Times New Roman"/>
              </a:rPr>
              <a:t>→</a:t>
            </a:r>
            <a:r>
              <a:rPr lang="fr-FR" sz="1600" dirty="0" smtClean="0">
                <a:latin typeface="Times New Roman"/>
                <a:cs typeface="Times New Roman"/>
              </a:rPr>
              <a:t> </a:t>
            </a:r>
            <a:r>
              <a:rPr lang="fr-FR" sz="1600" dirty="0" err="1" smtClean="0">
                <a:latin typeface="Times New Roman"/>
                <a:cs typeface="Times New Roman"/>
              </a:rPr>
              <a:t>h</a:t>
            </a:r>
            <a:r>
              <a:rPr lang="fr-FR" sz="1600" baseline="30000" dirty="0" err="1" smtClean="0">
                <a:latin typeface="Times New Roman"/>
                <a:cs typeface="Times New Roman"/>
              </a:rPr>
              <a:t>+</a:t>
            </a:r>
            <a:r>
              <a:rPr lang="fr-FR" sz="1600" dirty="0" err="1" smtClean="0">
                <a:latin typeface="Times New Roman"/>
                <a:cs typeface="Times New Roman"/>
              </a:rPr>
              <a:t>h</a:t>
            </a:r>
            <a:r>
              <a:rPr lang="fr-FR" sz="1600" baseline="30000" dirty="0" smtClean="0">
                <a:latin typeface="Times New Roman"/>
                <a:cs typeface="Times New Roman"/>
              </a:rPr>
              <a:t>-</a:t>
            </a:r>
            <a:r>
              <a:rPr lang="fr-FR" sz="1600" dirty="0" smtClean="0">
                <a:latin typeface="Times New Roman"/>
                <a:cs typeface="Times New Roman"/>
              </a:rPr>
              <a:t>, B</a:t>
            </a:r>
            <a:r>
              <a:rPr lang="fr-FR" sz="1600" baseline="30000" dirty="0" smtClean="0">
                <a:latin typeface="Times New Roman"/>
                <a:cs typeface="Times New Roman"/>
              </a:rPr>
              <a:t>+</a:t>
            </a:r>
            <a:r>
              <a:rPr lang="fr-FR" sz="1600" dirty="0" smtClean="0">
                <a:latin typeface="Times New Roman"/>
                <a:cs typeface="Times New Roman"/>
              </a:rPr>
              <a:t>→J/</a:t>
            </a:r>
            <a:r>
              <a:rPr lang="fr-FR" sz="1600" dirty="0" err="1" smtClean="0">
                <a:latin typeface="Times New Roman"/>
                <a:cs typeface="Times New Roman"/>
              </a:rPr>
              <a:t>ψK</a:t>
            </a:r>
            <a:r>
              <a:rPr lang="fr-FR" sz="1600" baseline="30000" dirty="0" smtClean="0">
                <a:latin typeface="Times New Roman"/>
                <a:cs typeface="Times New Roman"/>
              </a:rPr>
              <a:t>+</a:t>
            </a:r>
            <a:r>
              <a:rPr lang="fr-FR" sz="1600" dirty="0" smtClean="0">
                <a:latin typeface="Times New Roman"/>
                <a:cs typeface="Times New Roman"/>
              </a:rPr>
              <a:t>)</a:t>
            </a:r>
          </a:p>
          <a:p>
            <a:pPr eaLnBrk="1" hangingPunct="1"/>
            <a:endParaRPr lang="fr-FR" sz="1600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25840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084BC5A-9907-4F8F-9D0F-4AA36CF901F1}" type="slidenum">
              <a:rPr lang="fr-FR">
                <a:solidFill>
                  <a:schemeClr val="bg1"/>
                </a:solidFill>
              </a:rPr>
              <a:pPr eaLnBrk="1" hangingPunct="1"/>
              <a:t>52</a:t>
            </a:fld>
            <a:endParaRPr lang="fr-FR">
              <a:solidFill>
                <a:schemeClr val="bg1"/>
              </a:solidFill>
            </a:endParaRPr>
          </a:p>
        </p:txBody>
      </p:sp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02333"/>
            <a:ext cx="8229600" cy="1143000"/>
          </a:xfrm>
        </p:spPr>
        <p:txBody>
          <a:bodyPr/>
          <a:lstStyle/>
          <a:p>
            <a:pPr eaLnBrk="1" hangingPunct="1"/>
            <a:r>
              <a:rPr lang="fr-FR" dirty="0" smtClean="0">
                <a:solidFill>
                  <a:srgbClr val="3366FF"/>
                </a:solidFill>
                <a:latin typeface="Times New Roman"/>
                <a:cs typeface="Times New Roman"/>
              </a:rPr>
              <a:t>The Master Plan</a:t>
            </a:r>
          </a:p>
        </p:txBody>
      </p:sp>
      <p:sp>
        <p:nvSpPr>
          <p:cNvPr id="81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940667"/>
            <a:ext cx="8497887" cy="5917333"/>
          </a:xfrm>
        </p:spPr>
        <p:txBody>
          <a:bodyPr/>
          <a:lstStyle/>
          <a:p>
            <a:pPr eaLnBrk="1" hangingPunct="1"/>
            <a:r>
              <a:rPr lang="fr-FR" sz="18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Selection</a:t>
            </a:r>
            <a:endParaRPr lang="fr-FR" sz="1800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lvl="1" eaLnBrk="1" hangingPunct="1"/>
            <a:r>
              <a:rPr lang="fr-FR" sz="1600" dirty="0" err="1" smtClean="0">
                <a:latin typeface="Times New Roman"/>
                <a:cs typeface="Times New Roman"/>
              </a:rPr>
              <a:t>Oppositely</a:t>
            </a:r>
            <a:r>
              <a:rPr lang="fr-FR" sz="1600" dirty="0">
                <a:latin typeface="Times New Roman"/>
                <a:cs typeface="Times New Roman"/>
              </a:rPr>
              <a:t> </a:t>
            </a:r>
            <a:r>
              <a:rPr lang="fr-FR" sz="1600" dirty="0" err="1" smtClean="0">
                <a:latin typeface="Times New Roman"/>
                <a:cs typeface="Times New Roman"/>
              </a:rPr>
              <a:t>charged</a:t>
            </a:r>
            <a:r>
              <a:rPr lang="fr-FR" sz="1600" dirty="0" smtClean="0">
                <a:latin typeface="Times New Roman"/>
                <a:cs typeface="Times New Roman"/>
              </a:rPr>
              <a:t> muons </a:t>
            </a:r>
            <a:r>
              <a:rPr lang="fr-FR" sz="1600" dirty="0" err="1" smtClean="0">
                <a:latin typeface="Times New Roman"/>
                <a:cs typeface="Times New Roman"/>
              </a:rPr>
              <a:t>making</a:t>
            </a:r>
            <a:r>
              <a:rPr lang="fr-FR" sz="1600" dirty="0" smtClean="0">
                <a:latin typeface="Times New Roman"/>
                <a:cs typeface="Times New Roman"/>
              </a:rPr>
              <a:t> a good vertex </a:t>
            </a:r>
            <a:r>
              <a:rPr lang="fr-FR" sz="1600" dirty="0" err="1" smtClean="0">
                <a:latin typeface="Times New Roman"/>
                <a:cs typeface="Times New Roman"/>
              </a:rPr>
              <a:t>separated</a:t>
            </a:r>
            <a:r>
              <a:rPr lang="fr-FR" sz="1600" dirty="0" smtClean="0">
                <a:latin typeface="Times New Roman"/>
                <a:cs typeface="Times New Roman"/>
              </a:rPr>
              <a:t> </a:t>
            </a:r>
            <a:r>
              <a:rPr lang="fr-FR" sz="1600" dirty="0" err="1" smtClean="0">
                <a:latin typeface="Times New Roman"/>
                <a:cs typeface="Times New Roman"/>
              </a:rPr>
              <a:t>from</a:t>
            </a:r>
            <a:r>
              <a:rPr lang="fr-FR" sz="1600" dirty="0" smtClean="0">
                <a:latin typeface="Times New Roman"/>
                <a:cs typeface="Times New Roman"/>
              </a:rPr>
              <a:t> the PV </a:t>
            </a:r>
            <a:r>
              <a:rPr lang="fr-FR" sz="1600" dirty="0" err="1" smtClean="0">
                <a:latin typeface="Times New Roman"/>
                <a:cs typeface="Times New Roman"/>
              </a:rPr>
              <a:t>with</a:t>
            </a:r>
            <a:r>
              <a:rPr lang="fr-FR" sz="1600" dirty="0">
                <a:latin typeface="Times New Roman"/>
                <a:cs typeface="Times New Roman"/>
              </a:rPr>
              <a:t> </a:t>
            </a:r>
            <a:r>
              <a:rPr lang="fr-FR" sz="1600" dirty="0" smtClean="0">
                <a:latin typeface="Times New Roman"/>
                <a:cs typeface="Times New Roman"/>
              </a:rPr>
              <a:t>m</a:t>
            </a:r>
            <a:r>
              <a:rPr lang="fr-FR" sz="1600" baseline="-25000" dirty="0" smtClean="0">
                <a:latin typeface="Times New Roman"/>
                <a:cs typeface="Times New Roman"/>
              </a:rPr>
              <a:t>µµ</a:t>
            </a:r>
            <a:r>
              <a:rPr lang="fr-FR" sz="1600" dirty="0" smtClean="0">
                <a:latin typeface="Times New Roman"/>
                <a:cs typeface="Times New Roman"/>
              </a:rPr>
              <a:t> in the range [4.9-6] </a:t>
            </a:r>
            <a:r>
              <a:rPr lang="fr-FR" sz="1600" dirty="0" err="1" smtClean="0">
                <a:latin typeface="Times New Roman"/>
                <a:cs typeface="Times New Roman"/>
              </a:rPr>
              <a:t>GeV</a:t>
            </a:r>
            <a:r>
              <a:rPr lang="fr-FR" sz="1600" dirty="0" smtClean="0">
                <a:latin typeface="Times New Roman"/>
                <a:cs typeface="Times New Roman"/>
              </a:rPr>
              <a:t>/c</a:t>
            </a:r>
            <a:r>
              <a:rPr lang="fr-FR" sz="1600" baseline="30000" dirty="0" smtClean="0">
                <a:latin typeface="Times New Roman"/>
                <a:cs typeface="Times New Roman"/>
              </a:rPr>
              <a:t>2</a:t>
            </a:r>
          </a:p>
          <a:p>
            <a:pPr lvl="1" eaLnBrk="1" hangingPunct="1"/>
            <a:r>
              <a:rPr lang="fr-FR" sz="1600" dirty="0" err="1" smtClean="0">
                <a:latin typeface="Times New Roman"/>
                <a:cs typeface="Times New Roman"/>
              </a:rPr>
              <a:t>Loose</a:t>
            </a:r>
            <a:r>
              <a:rPr lang="fr-FR" sz="1600" dirty="0" smtClean="0">
                <a:latin typeface="Times New Roman"/>
                <a:cs typeface="Times New Roman"/>
              </a:rPr>
              <a:t> </a:t>
            </a:r>
            <a:r>
              <a:rPr lang="fr-FR" sz="1600" dirty="0" err="1" smtClean="0">
                <a:latin typeface="Times New Roman"/>
                <a:cs typeface="Times New Roman"/>
              </a:rPr>
              <a:t>cut</a:t>
            </a:r>
            <a:r>
              <a:rPr lang="fr-FR" sz="1600" dirty="0" smtClean="0">
                <a:latin typeface="Times New Roman"/>
                <a:cs typeface="Times New Roman"/>
              </a:rPr>
              <a:t> on a MVA discriminant</a:t>
            </a:r>
          </a:p>
          <a:p>
            <a:pPr lvl="1" eaLnBrk="1" hangingPunct="1"/>
            <a:r>
              <a:rPr lang="fr-FR" sz="1600" dirty="0" err="1" smtClean="0">
                <a:latin typeface="Times New Roman"/>
                <a:cs typeface="Times New Roman"/>
              </a:rPr>
              <a:t>Similar</a:t>
            </a:r>
            <a:r>
              <a:rPr lang="fr-FR" sz="1600" dirty="0" smtClean="0">
                <a:latin typeface="Times New Roman"/>
                <a:cs typeface="Times New Roman"/>
              </a:rPr>
              <a:t> to control </a:t>
            </a:r>
            <a:r>
              <a:rPr lang="fr-FR" sz="1600" dirty="0" err="1" smtClean="0">
                <a:latin typeface="Times New Roman"/>
                <a:cs typeface="Times New Roman"/>
              </a:rPr>
              <a:t>channels</a:t>
            </a:r>
            <a:r>
              <a:rPr lang="fr-FR" sz="1600" dirty="0" smtClean="0">
                <a:latin typeface="Times New Roman"/>
                <a:cs typeface="Times New Roman"/>
              </a:rPr>
              <a:t> (B</a:t>
            </a:r>
            <a:r>
              <a:rPr lang="fr-FR" sz="1600" baseline="-25000" dirty="0" smtClean="0">
                <a:latin typeface="Times New Roman"/>
                <a:cs typeface="Times New Roman"/>
              </a:rPr>
              <a:t>d/s</a:t>
            </a:r>
            <a:r>
              <a:rPr lang="fr-FR" sz="1600" dirty="0" smtClean="0">
                <a:latin typeface="Times New Roman"/>
                <a:cs typeface="Times New Roman"/>
              </a:rPr>
              <a:t> </a:t>
            </a:r>
            <a:r>
              <a:rPr lang="en-US" sz="1600" dirty="0" smtClean="0">
                <a:latin typeface="Times New Roman"/>
                <a:cs typeface="Times New Roman"/>
              </a:rPr>
              <a:t>→</a:t>
            </a:r>
            <a:r>
              <a:rPr lang="fr-FR" sz="1600" dirty="0" smtClean="0">
                <a:latin typeface="Times New Roman"/>
                <a:cs typeface="Times New Roman"/>
              </a:rPr>
              <a:t> </a:t>
            </a:r>
            <a:r>
              <a:rPr lang="fr-FR" sz="1600" dirty="0" err="1" smtClean="0">
                <a:latin typeface="Times New Roman"/>
                <a:cs typeface="Times New Roman"/>
              </a:rPr>
              <a:t>h</a:t>
            </a:r>
            <a:r>
              <a:rPr lang="fr-FR" sz="1600" baseline="30000" dirty="0" err="1" smtClean="0">
                <a:latin typeface="Times New Roman"/>
                <a:cs typeface="Times New Roman"/>
              </a:rPr>
              <a:t>+</a:t>
            </a:r>
            <a:r>
              <a:rPr lang="fr-FR" sz="1600" dirty="0" err="1" smtClean="0">
                <a:latin typeface="Times New Roman"/>
                <a:cs typeface="Times New Roman"/>
              </a:rPr>
              <a:t>h</a:t>
            </a:r>
            <a:r>
              <a:rPr lang="fr-FR" sz="1600" baseline="30000" dirty="0" smtClean="0">
                <a:latin typeface="Times New Roman"/>
                <a:cs typeface="Times New Roman"/>
              </a:rPr>
              <a:t>-</a:t>
            </a:r>
            <a:r>
              <a:rPr lang="fr-FR" sz="1600" dirty="0" smtClean="0">
                <a:latin typeface="Times New Roman"/>
                <a:cs typeface="Times New Roman"/>
              </a:rPr>
              <a:t>, B</a:t>
            </a:r>
            <a:r>
              <a:rPr lang="fr-FR" sz="1600" baseline="30000" dirty="0" smtClean="0">
                <a:latin typeface="Times New Roman"/>
                <a:cs typeface="Times New Roman"/>
              </a:rPr>
              <a:t>+</a:t>
            </a:r>
            <a:r>
              <a:rPr lang="fr-FR" sz="1600" dirty="0" smtClean="0">
                <a:latin typeface="Times New Roman"/>
                <a:cs typeface="Times New Roman"/>
              </a:rPr>
              <a:t>→J/</a:t>
            </a:r>
            <a:r>
              <a:rPr lang="fr-FR" sz="1600" dirty="0" err="1" smtClean="0">
                <a:latin typeface="Times New Roman"/>
                <a:cs typeface="Times New Roman"/>
              </a:rPr>
              <a:t>ψK</a:t>
            </a:r>
            <a:r>
              <a:rPr lang="fr-FR" sz="1600" baseline="30000" dirty="0" smtClean="0">
                <a:latin typeface="Times New Roman"/>
                <a:cs typeface="Times New Roman"/>
              </a:rPr>
              <a:t>+</a:t>
            </a:r>
            <a:r>
              <a:rPr lang="fr-FR" sz="1600" dirty="0" smtClean="0">
                <a:latin typeface="Times New Roman"/>
                <a:cs typeface="Times New Roman"/>
              </a:rPr>
              <a:t>)</a:t>
            </a:r>
          </a:p>
          <a:p>
            <a:pPr lvl="1" eaLnBrk="1" hangingPunct="1"/>
            <a:endParaRPr lang="fr-FR" sz="1600" dirty="0" smtClean="0">
              <a:latin typeface="Times New Roman"/>
              <a:cs typeface="Times New Roman"/>
            </a:endParaRPr>
          </a:p>
          <a:p>
            <a:pPr eaLnBrk="1" hangingPunct="1"/>
            <a:r>
              <a:rPr lang="fr-FR" sz="1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Signal and background discrimination</a:t>
            </a:r>
            <a:r>
              <a:rPr lang="fr-FR" sz="1800" dirty="0" smtClean="0">
                <a:latin typeface="Times New Roman"/>
                <a:cs typeface="Times New Roman"/>
              </a:rPr>
              <a:t>:</a:t>
            </a:r>
          </a:p>
          <a:p>
            <a:pPr lvl="1" eaLnBrk="1" hangingPunct="1"/>
            <a:r>
              <a:rPr lang="fr-FR" sz="1600" dirty="0" err="1">
                <a:solidFill>
                  <a:srgbClr val="C00000"/>
                </a:solidFill>
                <a:latin typeface="Times New Roman"/>
                <a:cs typeface="Times New Roman"/>
              </a:rPr>
              <a:t>B</a:t>
            </a:r>
            <a:r>
              <a:rPr lang="fr-FR" sz="1600" dirty="0" err="1" smtClean="0">
                <a:solidFill>
                  <a:srgbClr val="C00000"/>
                </a:solidFill>
                <a:latin typeface="Times New Roman"/>
                <a:cs typeface="Times New Roman"/>
              </a:rPr>
              <a:t>oosted</a:t>
            </a:r>
            <a:r>
              <a:rPr lang="fr-FR" sz="1600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 smtClean="0">
                <a:solidFill>
                  <a:srgbClr val="C00000"/>
                </a:solidFill>
                <a:latin typeface="Times New Roman"/>
                <a:cs typeface="Times New Roman"/>
              </a:rPr>
              <a:t>decision</a:t>
            </a:r>
            <a:r>
              <a:rPr lang="fr-FR" sz="1600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 smtClean="0">
                <a:solidFill>
                  <a:srgbClr val="C00000"/>
                </a:solidFill>
                <a:latin typeface="Times New Roman"/>
                <a:cs typeface="Times New Roman"/>
              </a:rPr>
              <a:t>tree</a:t>
            </a:r>
            <a:r>
              <a:rPr lang="fr-FR" sz="1600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 smtClean="0">
                <a:latin typeface="Times New Roman"/>
                <a:cs typeface="Times New Roman"/>
              </a:rPr>
              <a:t>combining</a:t>
            </a:r>
            <a:r>
              <a:rPr lang="fr-FR" sz="1600" dirty="0" smtClean="0">
                <a:latin typeface="Times New Roman"/>
                <a:cs typeface="Times New Roman"/>
              </a:rPr>
              <a:t> </a:t>
            </a:r>
            <a:r>
              <a:rPr lang="fr-FR" sz="1600" dirty="0" err="1" smtClean="0">
                <a:latin typeface="Times New Roman"/>
                <a:cs typeface="Times New Roman"/>
              </a:rPr>
              <a:t>kinematic</a:t>
            </a:r>
            <a:r>
              <a:rPr lang="fr-FR" sz="1600" dirty="0" smtClean="0">
                <a:latin typeface="Times New Roman"/>
                <a:cs typeface="Times New Roman"/>
              </a:rPr>
              <a:t> and </a:t>
            </a:r>
            <a:r>
              <a:rPr lang="fr-FR" sz="1600" dirty="0" err="1" smtClean="0">
                <a:latin typeface="Times New Roman"/>
                <a:cs typeface="Times New Roman"/>
              </a:rPr>
              <a:t>geometrical</a:t>
            </a:r>
            <a:r>
              <a:rPr lang="fr-FR" sz="1600" dirty="0" smtClean="0">
                <a:latin typeface="Times New Roman"/>
                <a:cs typeface="Times New Roman"/>
              </a:rPr>
              <a:t> </a:t>
            </a:r>
            <a:r>
              <a:rPr lang="fr-FR" sz="1600" dirty="0" err="1" smtClean="0">
                <a:latin typeface="Times New Roman"/>
                <a:cs typeface="Times New Roman"/>
              </a:rPr>
              <a:t>properties</a:t>
            </a:r>
            <a:endParaRPr lang="fr-FR" sz="1600" dirty="0" smtClean="0">
              <a:latin typeface="Times New Roman"/>
              <a:cs typeface="Times New Roman"/>
            </a:endParaRPr>
          </a:p>
          <a:p>
            <a:pPr lvl="1" eaLnBrk="1" hangingPunct="1"/>
            <a:r>
              <a:rPr lang="fr-FR" sz="1600" dirty="0" smtClean="0">
                <a:latin typeface="Times New Roman"/>
                <a:cs typeface="Times New Roman"/>
              </a:rPr>
              <a:t>Invariant mass </a:t>
            </a:r>
          </a:p>
          <a:p>
            <a:pPr lvl="1" eaLnBrk="1" hangingPunct="1"/>
            <a:r>
              <a:rPr lang="fr-FR" sz="1600" dirty="0" smtClean="0">
                <a:solidFill>
                  <a:srgbClr val="C00000"/>
                </a:solidFill>
                <a:latin typeface="Times New Roman"/>
                <a:cs typeface="Times New Roman"/>
              </a:rPr>
              <a:t>Data </a:t>
            </a:r>
            <a:r>
              <a:rPr lang="fr-FR" sz="1600" dirty="0" err="1" smtClean="0">
                <a:solidFill>
                  <a:srgbClr val="C00000"/>
                </a:solidFill>
                <a:latin typeface="Times New Roman"/>
                <a:cs typeface="Times New Roman"/>
              </a:rPr>
              <a:t>driven</a:t>
            </a:r>
            <a:r>
              <a:rPr lang="fr-FR" sz="1600" dirty="0" smtClean="0">
                <a:solidFill>
                  <a:srgbClr val="C00000"/>
                </a:solidFill>
                <a:latin typeface="Times New Roman"/>
                <a:cs typeface="Times New Roman"/>
              </a:rPr>
              <a:t> calibration </a:t>
            </a:r>
            <a:r>
              <a:rPr lang="fr-FR" sz="1600" dirty="0" err="1" smtClean="0">
                <a:latin typeface="Times New Roman"/>
                <a:cs typeface="Times New Roman"/>
              </a:rPr>
              <a:t>through</a:t>
            </a:r>
            <a:r>
              <a:rPr lang="fr-FR" sz="1600" dirty="0" smtClean="0">
                <a:latin typeface="Times New Roman"/>
                <a:cs typeface="Times New Roman"/>
              </a:rPr>
              <a:t> control </a:t>
            </a:r>
            <a:r>
              <a:rPr lang="fr-FR" sz="1600" dirty="0" err="1" smtClean="0">
                <a:latin typeface="Times New Roman"/>
                <a:cs typeface="Times New Roman"/>
              </a:rPr>
              <a:t>channels</a:t>
            </a:r>
            <a:endParaRPr lang="fr-FR" sz="1600" dirty="0" smtClean="0">
              <a:latin typeface="Times New Roman"/>
              <a:cs typeface="Times New Roman"/>
            </a:endParaRPr>
          </a:p>
          <a:p>
            <a:pPr eaLnBrk="1" hangingPunct="1"/>
            <a:endParaRPr lang="fr-FR" sz="1600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25840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084BC5A-9907-4F8F-9D0F-4AA36CF901F1}" type="slidenum">
              <a:rPr lang="fr-FR">
                <a:solidFill>
                  <a:schemeClr val="bg1"/>
                </a:solidFill>
              </a:rPr>
              <a:pPr eaLnBrk="1" hangingPunct="1"/>
              <a:t>53</a:t>
            </a:fld>
            <a:endParaRPr lang="fr-FR">
              <a:solidFill>
                <a:schemeClr val="bg1"/>
              </a:solidFill>
            </a:endParaRPr>
          </a:p>
        </p:txBody>
      </p:sp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02333"/>
            <a:ext cx="8229600" cy="1143000"/>
          </a:xfrm>
        </p:spPr>
        <p:txBody>
          <a:bodyPr/>
          <a:lstStyle/>
          <a:p>
            <a:pPr eaLnBrk="1" hangingPunct="1"/>
            <a:r>
              <a:rPr lang="fr-FR" dirty="0" smtClean="0">
                <a:solidFill>
                  <a:srgbClr val="3366FF"/>
                </a:solidFill>
                <a:latin typeface="Times New Roman"/>
                <a:cs typeface="Times New Roman"/>
              </a:rPr>
              <a:t>The Master Plan</a:t>
            </a:r>
          </a:p>
        </p:txBody>
      </p:sp>
      <p:sp>
        <p:nvSpPr>
          <p:cNvPr id="81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940667"/>
            <a:ext cx="8497887" cy="5917333"/>
          </a:xfrm>
        </p:spPr>
        <p:txBody>
          <a:bodyPr/>
          <a:lstStyle/>
          <a:p>
            <a:pPr eaLnBrk="1" hangingPunct="1"/>
            <a:r>
              <a:rPr lang="fr-FR" sz="18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Selection</a:t>
            </a:r>
            <a:endParaRPr lang="fr-FR" sz="1800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lvl="1" eaLnBrk="1" hangingPunct="1"/>
            <a:r>
              <a:rPr lang="fr-FR" sz="1600" dirty="0" err="1" smtClean="0">
                <a:latin typeface="Times New Roman"/>
                <a:cs typeface="Times New Roman"/>
              </a:rPr>
              <a:t>Oppositely</a:t>
            </a:r>
            <a:r>
              <a:rPr lang="fr-FR" sz="1600" dirty="0">
                <a:latin typeface="Times New Roman"/>
                <a:cs typeface="Times New Roman"/>
              </a:rPr>
              <a:t> </a:t>
            </a:r>
            <a:r>
              <a:rPr lang="fr-FR" sz="1600" dirty="0" err="1" smtClean="0">
                <a:latin typeface="Times New Roman"/>
                <a:cs typeface="Times New Roman"/>
              </a:rPr>
              <a:t>charged</a:t>
            </a:r>
            <a:r>
              <a:rPr lang="fr-FR" sz="1600" dirty="0" smtClean="0">
                <a:latin typeface="Times New Roman"/>
                <a:cs typeface="Times New Roman"/>
              </a:rPr>
              <a:t> muons </a:t>
            </a:r>
            <a:r>
              <a:rPr lang="fr-FR" sz="1600" dirty="0" err="1" smtClean="0">
                <a:latin typeface="Times New Roman"/>
                <a:cs typeface="Times New Roman"/>
              </a:rPr>
              <a:t>making</a:t>
            </a:r>
            <a:r>
              <a:rPr lang="fr-FR" sz="1600" dirty="0" smtClean="0">
                <a:latin typeface="Times New Roman"/>
                <a:cs typeface="Times New Roman"/>
              </a:rPr>
              <a:t> a good vertex </a:t>
            </a:r>
            <a:r>
              <a:rPr lang="fr-FR" sz="1600" dirty="0" err="1" smtClean="0">
                <a:latin typeface="Times New Roman"/>
                <a:cs typeface="Times New Roman"/>
              </a:rPr>
              <a:t>separated</a:t>
            </a:r>
            <a:r>
              <a:rPr lang="fr-FR" sz="1600" dirty="0" smtClean="0">
                <a:latin typeface="Times New Roman"/>
                <a:cs typeface="Times New Roman"/>
              </a:rPr>
              <a:t> </a:t>
            </a:r>
            <a:r>
              <a:rPr lang="fr-FR" sz="1600" dirty="0" err="1" smtClean="0">
                <a:latin typeface="Times New Roman"/>
                <a:cs typeface="Times New Roman"/>
              </a:rPr>
              <a:t>from</a:t>
            </a:r>
            <a:r>
              <a:rPr lang="fr-FR" sz="1600" dirty="0" smtClean="0">
                <a:latin typeface="Times New Roman"/>
                <a:cs typeface="Times New Roman"/>
              </a:rPr>
              <a:t> the PV </a:t>
            </a:r>
            <a:r>
              <a:rPr lang="fr-FR" sz="1600" dirty="0" err="1" smtClean="0">
                <a:latin typeface="Times New Roman"/>
                <a:cs typeface="Times New Roman"/>
              </a:rPr>
              <a:t>with</a:t>
            </a:r>
            <a:r>
              <a:rPr lang="fr-FR" sz="1600" dirty="0">
                <a:latin typeface="Times New Roman"/>
                <a:cs typeface="Times New Roman"/>
              </a:rPr>
              <a:t> </a:t>
            </a:r>
            <a:r>
              <a:rPr lang="fr-FR" sz="1600" dirty="0" smtClean="0">
                <a:latin typeface="Times New Roman"/>
                <a:cs typeface="Times New Roman"/>
              </a:rPr>
              <a:t>m</a:t>
            </a:r>
            <a:r>
              <a:rPr lang="fr-FR" sz="1600" baseline="-25000" dirty="0" smtClean="0">
                <a:latin typeface="Times New Roman"/>
                <a:cs typeface="Times New Roman"/>
              </a:rPr>
              <a:t>µµ</a:t>
            </a:r>
            <a:r>
              <a:rPr lang="fr-FR" sz="1600" dirty="0" smtClean="0">
                <a:latin typeface="Times New Roman"/>
                <a:cs typeface="Times New Roman"/>
              </a:rPr>
              <a:t> in the range [4.9-6] </a:t>
            </a:r>
            <a:r>
              <a:rPr lang="fr-FR" sz="1600" dirty="0" err="1" smtClean="0">
                <a:latin typeface="Times New Roman"/>
                <a:cs typeface="Times New Roman"/>
              </a:rPr>
              <a:t>GeV</a:t>
            </a:r>
            <a:r>
              <a:rPr lang="fr-FR" sz="1600" dirty="0" smtClean="0">
                <a:latin typeface="Times New Roman"/>
                <a:cs typeface="Times New Roman"/>
              </a:rPr>
              <a:t>/c</a:t>
            </a:r>
            <a:r>
              <a:rPr lang="fr-FR" sz="1600" baseline="30000" dirty="0" smtClean="0">
                <a:latin typeface="Times New Roman"/>
                <a:cs typeface="Times New Roman"/>
              </a:rPr>
              <a:t>2</a:t>
            </a:r>
          </a:p>
          <a:p>
            <a:pPr lvl="1" eaLnBrk="1" hangingPunct="1"/>
            <a:r>
              <a:rPr lang="fr-FR" sz="1600" dirty="0" err="1" smtClean="0">
                <a:latin typeface="Times New Roman"/>
                <a:cs typeface="Times New Roman"/>
              </a:rPr>
              <a:t>Loose</a:t>
            </a:r>
            <a:r>
              <a:rPr lang="fr-FR" sz="1600" dirty="0" smtClean="0">
                <a:latin typeface="Times New Roman"/>
                <a:cs typeface="Times New Roman"/>
              </a:rPr>
              <a:t> </a:t>
            </a:r>
            <a:r>
              <a:rPr lang="fr-FR" sz="1600" dirty="0" err="1" smtClean="0">
                <a:latin typeface="Times New Roman"/>
                <a:cs typeface="Times New Roman"/>
              </a:rPr>
              <a:t>cut</a:t>
            </a:r>
            <a:r>
              <a:rPr lang="fr-FR" sz="1600" dirty="0" smtClean="0">
                <a:latin typeface="Times New Roman"/>
                <a:cs typeface="Times New Roman"/>
              </a:rPr>
              <a:t> on a MVA discriminant</a:t>
            </a:r>
          </a:p>
          <a:p>
            <a:pPr lvl="1" eaLnBrk="1" hangingPunct="1"/>
            <a:r>
              <a:rPr lang="fr-FR" sz="1600" dirty="0" err="1" smtClean="0">
                <a:latin typeface="Times New Roman"/>
                <a:cs typeface="Times New Roman"/>
              </a:rPr>
              <a:t>Similar</a:t>
            </a:r>
            <a:r>
              <a:rPr lang="fr-FR" sz="1600" dirty="0" smtClean="0">
                <a:latin typeface="Times New Roman"/>
                <a:cs typeface="Times New Roman"/>
              </a:rPr>
              <a:t> to control </a:t>
            </a:r>
            <a:r>
              <a:rPr lang="fr-FR" sz="1600" dirty="0" err="1" smtClean="0">
                <a:latin typeface="Times New Roman"/>
                <a:cs typeface="Times New Roman"/>
              </a:rPr>
              <a:t>channels</a:t>
            </a:r>
            <a:r>
              <a:rPr lang="fr-FR" sz="1600" dirty="0" smtClean="0">
                <a:latin typeface="Times New Roman"/>
                <a:cs typeface="Times New Roman"/>
              </a:rPr>
              <a:t> (B</a:t>
            </a:r>
            <a:r>
              <a:rPr lang="fr-FR" sz="1600" baseline="-25000" dirty="0" smtClean="0">
                <a:latin typeface="Times New Roman"/>
                <a:cs typeface="Times New Roman"/>
              </a:rPr>
              <a:t>d/s</a:t>
            </a:r>
            <a:r>
              <a:rPr lang="fr-FR" sz="1600" dirty="0" smtClean="0">
                <a:latin typeface="Times New Roman"/>
                <a:cs typeface="Times New Roman"/>
              </a:rPr>
              <a:t> </a:t>
            </a:r>
            <a:r>
              <a:rPr lang="en-US" sz="1600" dirty="0" smtClean="0">
                <a:latin typeface="Times New Roman"/>
                <a:cs typeface="Times New Roman"/>
              </a:rPr>
              <a:t>→</a:t>
            </a:r>
            <a:r>
              <a:rPr lang="fr-FR" sz="1600" dirty="0" smtClean="0">
                <a:latin typeface="Times New Roman"/>
                <a:cs typeface="Times New Roman"/>
              </a:rPr>
              <a:t> </a:t>
            </a:r>
            <a:r>
              <a:rPr lang="fr-FR" sz="1600" dirty="0" err="1" smtClean="0">
                <a:latin typeface="Times New Roman"/>
                <a:cs typeface="Times New Roman"/>
              </a:rPr>
              <a:t>h</a:t>
            </a:r>
            <a:r>
              <a:rPr lang="fr-FR" sz="1600" baseline="30000" dirty="0" err="1" smtClean="0">
                <a:latin typeface="Times New Roman"/>
                <a:cs typeface="Times New Roman"/>
              </a:rPr>
              <a:t>+</a:t>
            </a:r>
            <a:r>
              <a:rPr lang="fr-FR" sz="1600" dirty="0" err="1" smtClean="0">
                <a:latin typeface="Times New Roman"/>
                <a:cs typeface="Times New Roman"/>
              </a:rPr>
              <a:t>h</a:t>
            </a:r>
            <a:r>
              <a:rPr lang="fr-FR" sz="1600" baseline="30000" dirty="0" smtClean="0">
                <a:latin typeface="Times New Roman"/>
                <a:cs typeface="Times New Roman"/>
              </a:rPr>
              <a:t>-</a:t>
            </a:r>
            <a:r>
              <a:rPr lang="fr-FR" sz="1600" dirty="0" smtClean="0">
                <a:latin typeface="Times New Roman"/>
                <a:cs typeface="Times New Roman"/>
              </a:rPr>
              <a:t>, B</a:t>
            </a:r>
            <a:r>
              <a:rPr lang="fr-FR" sz="1600" baseline="30000" dirty="0" smtClean="0">
                <a:latin typeface="Times New Roman"/>
                <a:cs typeface="Times New Roman"/>
              </a:rPr>
              <a:t>+</a:t>
            </a:r>
            <a:r>
              <a:rPr lang="fr-FR" sz="1600" dirty="0" smtClean="0">
                <a:latin typeface="Times New Roman"/>
                <a:cs typeface="Times New Roman"/>
              </a:rPr>
              <a:t>→J/</a:t>
            </a:r>
            <a:r>
              <a:rPr lang="fr-FR" sz="1600" dirty="0" err="1" smtClean="0">
                <a:latin typeface="Times New Roman"/>
                <a:cs typeface="Times New Roman"/>
              </a:rPr>
              <a:t>ψK</a:t>
            </a:r>
            <a:r>
              <a:rPr lang="fr-FR" sz="1600" baseline="30000" dirty="0" smtClean="0">
                <a:latin typeface="Times New Roman"/>
                <a:cs typeface="Times New Roman"/>
              </a:rPr>
              <a:t>+</a:t>
            </a:r>
            <a:r>
              <a:rPr lang="fr-FR" sz="1600" dirty="0" smtClean="0">
                <a:latin typeface="Times New Roman"/>
                <a:cs typeface="Times New Roman"/>
              </a:rPr>
              <a:t>)</a:t>
            </a:r>
          </a:p>
          <a:p>
            <a:pPr lvl="1" eaLnBrk="1" hangingPunct="1"/>
            <a:endParaRPr lang="fr-FR" sz="1600" dirty="0" smtClean="0">
              <a:latin typeface="Times New Roman"/>
              <a:cs typeface="Times New Roman"/>
            </a:endParaRPr>
          </a:p>
          <a:p>
            <a:pPr eaLnBrk="1" hangingPunct="1"/>
            <a:r>
              <a:rPr lang="fr-FR" sz="1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Signal and background discrimination</a:t>
            </a:r>
            <a:r>
              <a:rPr lang="fr-FR" sz="1800" dirty="0" smtClean="0">
                <a:latin typeface="Times New Roman"/>
                <a:cs typeface="Times New Roman"/>
              </a:rPr>
              <a:t>:</a:t>
            </a:r>
          </a:p>
          <a:p>
            <a:pPr lvl="1" eaLnBrk="1" hangingPunct="1"/>
            <a:r>
              <a:rPr lang="fr-FR" sz="1600" dirty="0" err="1">
                <a:solidFill>
                  <a:srgbClr val="C00000"/>
                </a:solidFill>
                <a:latin typeface="Times New Roman"/>
                <a:cs typeface="Times New Roman"/>
              </a:rPr>
              <a:t>B</a:t>
            </a:r>
            <a:r>
              <a:rPr lang="fr-FR" sz="1600" dirty="0" err="1" smtClean="0">
                <a:solidFill>
                  <a:srgbClr val="C00000"/>
                </a:solidFill>
                <a:latin typeface="Times New Roman"/>
                <a:cs typeface="Times New Roman"/>
              </a:rPr>
              <a:t>oosted</a:t>
            </a:r>
            <a:r>
              <a:rPr lang="fr-FR" sz="1600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 smtClean="0">
                <a:solidFill>
                  <a:srgbClr val="C00000"/>
                </a:solidFill>
                <a:latin typeface="Times New Roman"/>
                <a:cs typeface="Times New Roman"/>
              </a:rPr>
              <a:t>decision</a:t>
            </a:r>
            <a:r>
              <a:rPr lang="fr-FR" sz="1600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 smtClean="0">
                <a:solidFill>
                  <a:srgbClr val="C00000"/>
                </a:solidFill>
                <a:latin typeface="Times New Roman"/>
                <a:cs typeface="Times New Roman"/>
              </a:rPr>
              <a:t>tree</a:t>
            </a:r>
            <a:r>
              <a:rPr lang="fr-FR" sz="1600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 smtClean="0">
                <a:latin typeface="Times New Roman"/>
                <a:cs typeface="Times New Roman"/>
              </a:rPr>
              <a:t>combining</a:t>
            </a:r>
            <a:r>
              <a:rPr lang="fr-FR" sz="1600" dirty="0" smtClean="0">
                <a:latin typeface="Times New Roman"/>
                <a:cs typeface="Times New Roman"/>
              </a:rPr>
              <a:t> </a:t>
            </a:r>
            <a:r>
              <a:rPr lang="fr-FR" sz="1600" dirty="0" err="1" smtClean="0">
                <a:latin typeface="Times New Roman"/>
                <a:cs typeface="Times New Roman"/>
              </a:rPr>
              <a:t>kinematic</a:t>
            </a:r>
            <a:r>
              <a:rPr lang="fr-FR" sz="1600" dirty="0" smtClean="0">
                <a:latin typeface="Times New Roman"/>
                <a:cs typeface="Times New Roman"/>
              </a:rPr>
              <a:t> and </a:t>
            </a:r>
            <a:r>
              <a:rPr lang="fr-FR" sz="1600" dirty="0" err="1" smtClean="0">
                <a:latin typeface="Times New Roman"/>
                <a:cs typeface="Times New Roman"/>
              </a:rPr>
              <a:t>geometrical</a:t>
            </a:r>
            <a:r>
              <a:rPr lang="fr-FR" sz="1600" dirty="0" smtClean="0">
                <a:latin typeface="Times New Roman"/>
                <a:cs typeface="Times New Roman"/>
              </a:rPr>
              <a:t> </a:t>
            </a:r>
            <a:r>
              <a:rPr lang="fr-FR" sz="1600" dirty="0" err="1" smtClean="0">
                <a:latin typeface="Times New Roman"/>
                <a:cs typeface="Times New Roman"/>
              </a:rPr>
              <a:t>properties</a:t>
            </a:r>
            <a:endParaRPr lang="fr-FR" sz="1600" dirty="0" smtClean="0">
              <a:latin typeface="Times New Roman"/>
              <a:cs typeface="Times New Roman"/>
            </a:endParaRPr>
          </a:p>
          <a:p>
            <a:pPr lvl="1" eaLnBrk="1" hangingPunct="1"/>
            <a:r>
              <a:rPr lang="fr-FR" sz="1600" dirty="0" smtClean="0">
                <a:latin typeface="Times New Roman"/>
                <a:cs typeface="Times New Roman"/>
              </a:rPr>
              <a:t>Invariant mass </a:t>
            </a:r>
          </a:p>
          <a:p>
            <a:pPr lvl="1" eaLnBrk="1" hangingPunct="1"/>
            <a:r>
              <a:rPr lang="fr-FR" sz="1600" dirty="0" smtClean="0">
                <a:solidFill>
                  <a:srgbClr val="C00000"/>
                </a:solidFill>
                <a:latin typeface="Times New Roman"/>
                <a:cs typeface="Times New Roman"/>
              </a:rPr>
              <a:t>Data </a:t>
            </a:r>
            <a:r>
              <a:rPr lang="fr-FR" sz="1600" dirty="0" err="1" smtClean="0">
                <a:solidFill>
                  <a:srgbClr val="C00000"/>
                </a:solidFill>
                <a:latin typeface="Times New Roman"/>
                <a:cs typeface="Times New Roman"/>
              </a:rPr>
              <a:t>driven</a:t>
            </a:r>
            <a:r>
              <a:rPr lang="fr-FR" sz="1600" dirty="0" smtClean="0">
                <a:solidFill>
                  <a:srgbClr val="C00000"/>
                </a:solidFill>
                <a:latin typeface="Times New Roman"/>
                <a:cs typeface="Times New Roman"/>
              </a:rPr>
              <a:t> calibration </a:t>
            </a:r>
            <a:r>
              <a:rPr lang="fr-FR" sz="1600" dirty="0" err="1" smtClean="0">
                <a:latin typeface="Times New Roman"/>
                <a:cs typeface="Times New Roman"/>
              </a:rPr>
              <a:t>through</a:t>
            </a:r>
            <a:r>
              <a:rPr lang="fr-FR" sz="1600" dirty="0" smtClean="0">
                <a:latin typeface="Times New Roman"/>
                <a:cs typeface="Times New Roman"/>
              </a:rPr>
              <a:t> control </a:t>
            </a:r>
            <a:r>
              <a:rPr lang="fr-FR" sz="1600" dirty="0" err="1" smtClean="0">
                <a:latin typeface="Times New Roman"/>
                <a:cs typeface="Times New Roman"/>
              </a:rPr>
              <a:t>channels</a:t>
            </a:r>
            <a:endParaRPr lang="fr-FR" sz="1600" dirty="0" smtClean="0">
              <a:latin typeface="Times New Roman"/>
              <a:cs typeface="Times New Roman"/>
            </a:endParaRPr>
          </a:p>
          <a:p>
            <a:pPr lvl="1" eaLnBrk="1" hangingPunct="1"/>
            <a:endParaRPr lang="fr-FR" sz="1600" dirty="0" smtClean="0">
              <a:latin typeface="Times New Roman"/>
              <a:cs typeface="Times New Roman"/>
            </a:endParaRPr>
          </a:p>
          <a:p>
            <a:pPr eaLnBrk="1" hangingPunct="1"/>
            <a:r>
              <a:rPr lang="fr-FR" sz="1800" dirty="0" err="1" smtClean="0">
                <a:solidFill>
                  <a:srgbClr val="3366FF"/>
                </a:solidFill>
                <a:latin typeface="Times New Roman"/>
                <a:cs typeface="Times New Roman"/>
              </a:rPr>
              <a:t>Normalization</a:t>
            </a:r>
            <a:r>
              <a:rPr lang="fr-FR" sz="18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 </a:t>
            </a:r>
            <a:r>
              <a:rPr lang="fr-FR" sz="1800" dirty="0" err="1" smtClean="0">
                <a:solidFill>
                  <a:srgbClr val="3366FF"/>
                </a:solidFill>
                <a:latin typeface="Times New Roman"/>
                <a:cs typeface="Times New Roman"/>
              </a:rPr>
              <a:t>using</a:t>
            </a:r>
            <a:r>
              <a:rPr lang="fr-FR" sz="18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 B</a:t>
            </a:r>
            <a:r>
              <a:rPr lang="fr-FR" sz="1800" baseline="300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+</a:t>
            </a:r>
            <a:r>
              <a:rPr lang="fr-FR" sz="18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 </a:t>
            </a:r>
            <a:r>
              <a:rPr lang="fr-FR" sz="1800" dirty="0">
                <a:solidFill>
                  <a:srgbClr val="3366FF"/>
                </a:solidFill>
                <a:latin typeface="Times New Roman"/>
                <a:cs typeface="Times New Roman"/>
              </a:rPr>
              <a:t>→ </a:t>
            </a:r>
            <a:r>
              <a:rPr lang="fr-FR" sz="18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J/</a:t>
            </a:r>
            <a:r>
              <a:rPr lang="fr-FR" sz="1800" dirty="0" err="1" smtClean="0">
                <a:solidFill>
                  <a:srgbClr val="3366FF"/>
                </a:solidFill>
                <a:latin typeface="Times New Roman"/>
                <a:cs typeface="Times New Roman"/>
              </a:rPr>
              <a:t>ψK</a:t>
            </a:r>
            <a:r>
              <a:rPr lang="fr-FR" sz="1800" baseline="300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+</a:t>
            </a:r>
            <a:r>
              <a:rPr lang="fr-FR" sz="18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 </a:t>
            </a:r>
            <a:r>
              <a:rPr lang="fr-FR" sz="1800" dirty="0">
                <a:solidFill>
                  <a:srgbClr val="3366FF"/>
                </a:solidFill>
                <a:latin typeface="Times New Roman"/>
                <a:cs typeface="Times New Roman"/>
              </a:rPr>
              <a:t>and </a:t>
            </a:r>
            <a:r>
              <a:rPr lang="fr-FR" sz="18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B</a:t>
            </a:r>
            <a:r>
              <a:rPr lang="fr-FR" sz="1800" baseline="-250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d</a:t>
            </a:r>
            <a:r>
              <a:rPr lang="fr-FR" sz="18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 </a:t>
            </a:r>
            <a:r>
              <a:rPr lang="fr-FR" sz="1800" dirty="0">
                <a:solidFill>
                  <a:srgbClr val="3366FF"/>
                </a:solidFill>
                <a:latin typeface="Times New Roman"/>
                <a:cs typeface="Times New Roman"/>
              </a:rPr>
              <a:t>→ </a:t>
            </a:r>
            <a:r>
              <a:rPr lang="fr-FR" sz="18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K</a:t>
            </a:r>
            <a:r>
              <a:rPr lang="el-GR" sz="18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π</a:t>
            </a:r>
            <a:r>
              <a:rPr lang="fr-FR" sz="18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 </a:t>
            </a:r>
          </a:p>
          <a:p>
            <a:pPr marL="0" indent="0" eaLnBrk="1" hangingPunct="1">
              <a:buNone/>
            </a:pPr>
            <a:endParaRPr lang="fr-FR" sz="1600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eaLnBrk="1" hangingPunct="1"/>
            <a:endParaRPr lang="fr-FR" sz="1600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25840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084BC5A-9907-4F8F-9D0F-4AA36CF901F1}" type="slidenum">
              <a:rPr lang="fr-FR">
                <a:solidFill>
                  <a:schemeClr val="bg1"/>
                </a:solidFill>
              </a:rPr>
              <a:pPr eaLnBrk="1" hangingPunct="1"/>
              <a:t>54</a:t>
            </a:fld>
            <a:endParaRPr lang="fr-FR">
              <a:solidFill>
                <a:schemeClr val="bg1"/>
              </a:solidFill>
            </a:endParaRPr>
          </a:p>
        </p:txBody>
      </p:sp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02333"/>
            <a:ext cx="8229600" cy="1143000"/>
          </a:xfrm>
        </p:spPr>
        <p:txBody>
          <a:bodyPr/>
          <a:lstStyle/>
          <a:p>
            <a:pPr eaLnBrk="1" hangingPunct="1"/>
            <a:r>
              <a:rPr lang="fr-FR" dirty="0" smtClean="0">
                <a:solidFill>
                  <a:srgbClr val="3366FF"/>
                </a:solidFill>
                <a:latin typeface="Times New Roman"/>
                <a:cs typeface="Times New Roman"/>
              </a:rPr>
              <a:t>The Master Plan</a:t>
            </a:r>
          </a:p>
        </p:txBody>
      </p:sp>
      <p:sp>
        <p:nvSpPr>
          <p:cNvPr id="81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940667"/>
            <a:ext cx="8497887" cy="5917333"/>
          </a:xfrm>
        </p:spPr>
        <p:txBody>
          <a:bodyPr/>
          <a:lstStyle/>
          <a:p>
            <a:pPr eaLnBrk="1" hangingPunct="1"/>
            <a:r>
              <a:rPr lang="fr-FR" sz="18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Selection</a:t>
            </a:r>
            <a:endParaRPr lang="fr-FR" sz="1800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lvl="1" eaLnBrk="1" hangingPunct="1"/>
            <a:r>
              <a:rPr lang="fr-FR" sz="1600" dirty="0" err="1" smtClean="0">
                <a:latin typeface="Times New Roman"/>
                <a:cs typeface="Times New Roman"/>
              </a:rPr>
              <a:t>Oppositely</a:t>
            </a:r>
            <a:r>
              <a:rPr lang="fr-FR" sz="1600" dirty="0">
                <a:latin typeface="Times New Roman"/>
                <a:cs typeface="Times New Roman"/>
              </a:rPr>
              <a:t> </a:t>
            </a:r>
            <a:r>
              <a:rPr lang="fr-FR" sz="1600" dirty="0" err="1" smtClean="0">
                <a:latin typeface="Times New Roman"/>
                <a:cs typeface="Times New Roman"/>
              </a:rPr>
              <a:t>charged</a:t>
            </a:r>
            <a:r>
              <a:rPr lang="fr-FR" sz="1600" dirty="0" smtClean="0">
                <a:latin typeface="Times New Roman"/>
                <a:cs typeface="Times New Roman"/>
              </a:rPr>
              <a:t> muons </a:t>
            </a:r>
            <a:r>
              <a:rPr lang="fr-FR" sz="1600" dirty="0" err="1" smtClean="0">
                <a:latin typeface="Times New Roman"/>
                <a:cs typeface="Times New Roman"/>
              </a:rPr>
              <a:t>making</a:t>
            </a:r>
            <a:r>
              <a:rPr lang="fr-FR" sz="1600" dirty="0" smtClean="0">
                <a:latin typeface="Times New Roman"/>
                <a:cs typeface="Times New Roman"/>
              </a:rPr>
              <a:t> a good vertex </a:t>
            </a:r>
            <a:r>
              <a:rPr lang="fr-FR" sz="1600" dirty="0" err="1" smtClean="0">
                <a:latin typeface="Times New Roman"/>
                <a:cs typeface="Times New Roman"/>
              </a:rPr>
              <a:t>separated</a:t>
            </a:r>
            <a:r>
              <a:rPr lang="fr-FR" sz="1600" dirty="0" smtClean="0">
                <a:latin typeface="Times New Roman"/>
                <a:cs typeface="Times New Roman"/>
              </a:rPr>
              <a:t> </a:t>
            </a:r>
            <a:r>
              <a:rPr lang="fr-FR" sz="1600" dirty="0" err="1" smtClean="0">
                <a:latin typeface="Times New Roman"/>
                <a:cs typeface="Times New Roman"/>
              </a:rPr>
              <a:t>from</a:t>
            </a:r>
            <a:r>
              <a:rPr lang="fr-FR" sz="1600" dirty="0" smtClean="0">
                <a:latin typeface="Times New Roman"/>
                <a:cs typeface="Times New Roman"/>
              </a:rPr>
              <a:t> the PV </a:t>
            </a:r>
            <a:r>
              <a:rPr lang="fr-FR" sz="1600" dirty="0" err="1" smtClean="0">
                <a:latin typeface="Times New Roman"/>
                <a:cs typeface="Times New Roman"/>
              </a:rPr>
              <a:t>with</a:t>
            </a:r>
            <a:r>
              <a:rPr lang="fr-FR" sz="1600" dirty="0">
                <a:latin typeface="Times New Roman"/>
                <a:cs typeface="Times New Roman"/>
              </a:rPr>
              <a:t> </a:t>
            </a:r>
            <a:r>
              <a:rPr lang="fr-FR" sz="1600" dirty="0" smtClean="0">
                <a:latin typeface="Times New Roman"/>
                <a:cs typeface="Times New Roman"/>
              </a:rPr>
              <a:t>m</a:t>
            </a:r>
            <a:r>
              <a:rPr lang="fr-FR" sz="1600" baseline="-25000" dirty="0" smtClean="0">
                <a:latin typeface="Times New Roman"/>
                <a:cs typeface="Times New Roman"/>
              </a:rPr>
              <a:t>µµ</a:t>
            </a:r>
            <a:r>
              <a:rPr lang="fr-FR" sz="1600" dirty="0" smtClean="0">
                <a:latin typeface="Times New Roman"/>
                <a:cs typeface="Times New Roman"/>
              </a:rPr>
              <a:t> in the range [4.9-6] </a:t>
            </a:r>
            <a:r>
              <a:rPr lang="fr-FR" sz="1600" dirty="0" err="1" smtClean="0">
                <a:latin typeface="Times New Roman"/>
                <a:cs typeface="Times New Roman"/>
              </a:rPr>
              <a:t>GeV</a:t>
            </a:r>
            <a:r>
              <a:rPr lang="fr-FR" sz="1600" dirty="0" smtClean="0">
                <a:latin typeface="Times New Roman"/>
                <a:cs typeface="Times New Roman"/>
              </a:rPr>
              <a:t>/c</a:t>
            </a:r>
            <a:r>
              <a:rPr lang="fr-FR" sz="1600" baseline="30000" dirty="0" smtClean="0">
                <a:latin typeface="Times New Roman"/>
                <a:cs typeface="Times New Roman"/>
              </a:rPr>
              <a:t>2</a:t>
            </a:r>
          </a:p>
          <a:p>
            <a:pPr lvl="1" eaLnBrk="1" hangingPunct="1"/>
            <a:r>
              <a:rPr lang="fr-FR" sz="1600" dirty="0" err="1" smtClean="0">
                <a:latin typeface="Times New Roman"/>
                <a:cs typeface="Times New Roman"/>
              </a:rPr>
              <a:t>Loose</a:t>
            </a:r>
            <a:r>
              <a:rPr lang="fr-FR" sz="1600" dirty="0" smtClean="0">
                <a:latin typeface="Times New Roman"/>
                <a:cs typeface="Times New Roman"/>
              </a:rPr>
              <a:t> </a:t>
            </a:r>
            <a:r>
              <a:rPr lang="fr-FR" sz="1600" dirty="0" err="1" smtClean="0">
                <a:latin typeface="Times New Roman"/>
                <a:cs typeface="Times New Roman"/>
              </a:rPr>
              <a:t>cut</a:t>
            </a:r>
            <a:r>
              <a:rPr lang="fr-FR" sz="1600" dirty="0" smtClean="0">
                <a:latin typeface="Times New Roman"/>
                <a:cs typeface="Times New Roman"/>
              </a:rPr>
              <a:t> on a MVA discriminant</a:t>
            </a:r>
          </a:p>
          <a:p>
            <a:pPr lvl="1" eaLnBrk="1" hangingPunct="1"/>
            <a:r>
              <a:rPr lang="fr-FR" sz="1600" dirty="0" err="1" smtClean="0">
                <a:latin typeface="Times New Roman"/>
                <a:cs typeface="Times New Roman"/>
              </a:rPr>
              <a:t>Similar</a:t>
            </a:r>
            <a:r>
              <a:rPr lang="fr-FR" sz="1600" dirty="0" smtClean="0">
                <a:latin typeface="Times New Roman"/>
                <a:cs typeface="Times New Roman"/>
              </a:rPr>
              <a:t> to control </a:t>
            </a:r>
            <a:r>
              <a:rPr lang="fr-FR" sz="1600" dirty="0" err="1" smtClean="0">
                <a:latin typeface="Times New Roman"/>
                <a:cs typeface="Times New Roman"/>
              </a:rPr>
              <a:t>channels</a:t>
            </a:r>
            <a:r>
              <a:rPr lang="fr-FR" sz="1600" dirty="0" smtClean="0">
                <a:latin typeface="Times New Roman"/>
                <a:cs typeface="Times New Roman"/>
              </a:rPr>
              <a:t> (B</a:t>
            </a:r>
            <a:r>
              <a:rPr lang="fr-FR" sz="1600" baseline="-25000" dirty="0" smtClean="0">
                <a:latin typeface="Times New Roman"/>
                <a:cs typeface="Times New Roman"/>
              </a:rPr>
              <a:t>d/s</a:t>
            </a:r>
            <a:r>
              <a:rPr lang="fr-FR" sz="1600" dirty="0" smtClean="0">
                <a:latin typeface="Times New Roman"/>
                <a:cs typeface="Times New Roman"/>
              </a:rPr>
              <a:t> </a:t>
            </a:r>
            <a:r>
              <a:rPr lang="en-US" sz="1600" dirty="0" smtClean="0">
                <a:latin typeface="Times New Roman"/>
                <a:cs typeface="Times New Roman"/>
              </a:rPr>
              <a:t>→</a:t>
            </a:r>
            <a:r>
              <a:rPr lang="fr-FR" sz="1600" dirty="0" smtClean="0">
                <a:latin typeface="Times New Roman"/>
                <a:cs typeface="Times New Roman"/>
              </a:rPr>
              <a:t> </a:t>
            </a:r>
            <a:r>
              <a:rPr lang="fr-FR" sz="1600" dirty="0" err="1" smtClean="0">
                <a:latin typeface="Times New Roman"/>
                <a:cs typeface="Times New Roman"/>
              </a:rPr>
              <a:t>h</a:t>
            </a:r>
            <a:r>
              <a:rPr lang="fr-FR" sz="1600" baseline="30000" dirty="0" err="1" smtClean="0">
                <a:latin typeface="Times New Roman"/>
                <a:cs typeface="Times New Roman"/>
              </a:rPr>
              <a:t>+</a:t>
            </a:r>
            <a:r>
              <a:rPr lang="fr-FR" sz="1600" dirty="0" err="1" smtClean="0">
                <a:latin typeface="Times New Roman"/>
                <a:cs typeface="Times New Roman"/>
              </a:rPr>
              <a:t>h</a:t>
            </a:r>
            <a:r>
              <a:rPr lang="fr-FR" sz="1600" baseline="30000" dirty="0" smtClean="0">
                <a:latin typeface="Times New Roman"/>
                <a:cs typeface="Times New Roman"/>
              </a:rPr>
              <a:t>-</a:t>
            </a:r>
            <a:r>
              <a:rPr lang="fr-FR" sz="1600" dirty="0" smtClean="0">
                <a:latin typeface="Times New Roman"/>
                <a:cs typeface="Times New Roman"/>
              </a:rPr>
              <a:t>, B</a:t>
            </a:r>
            <a:r>
              <a:rPr lang="fr-FR" sz="1600" baseline="30000" dirty="0" smtClean="0">
                <a:latin typeface="Times New Roman"/>
                <a:cs typeface="Times New Roman"/>
              </a:rPr>
              <a:t>+</a:t>
            </a:r>
            <a:r>
              <a:rPr lang="fr-FR" sz="1600" dirty="0" smtClean="0">
                <a:latin typeface="Times New Roman"/>
                <a:cs typeface="Times New Roman"/>
              </a:rPr>
              <a:t>→J/</a:t>
            </a:r>
            <a:r>
              <a:rPr lang="fr-FR" sz="1600" dirty="0" err="1" smtClean="0">
                <a:latin typeface="Times New Roman"/>
                <a:cs typeface="Times New Roman"/>
              </a:rPr>
              <a:t>ψK</a:t>
            </a:r>
            <a:r>
              <a:rPr lang="fr-FR" sz="1600" baseline="30000" dirty="0" smtClean="0">
                <a:latin typeface="Times New Roman"/>
                <a:cs typeface="Times New Roman"/>
              </a:rPr>
              <a:t>+</a:t>
            </a:r>
            <a:r>
              <a:rPr lang="fr-FR" sz="1600" dirty="0" smtClean="0">
                <a:latin typeface="Times New Roman"/>
                <a:cs typeface="Times New Roman"/>
              </a:rPr>
              <a:t>)</a:t>
            </a:r>
          </a:p>
          <a:p>
            <a:pPr lvl="1" eaLnBrk="1" hangingPunct="1"/>
            <a:endParaRPr lang="fr-FR" sz="1600" dirty="0" smtClean="0">
              <a:latin typeface="Times New Roman"/>
              <a:cs typeface="Times New Roman"/>
            </a:endParaRPr>
          </a:p>
          <a:p>
            <a:pPr eaLnBrk="1" hangingPunct="1"/>
            <a:r>
              <a:rPr lang="fr-FR" sz="1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Signal and background discrimination</a:t>
            </a:r>
            <a:r>
              <a:rPr lang="fr-FR" sz="1800" dirty="0" smtClean="0">
                <a:latin typeface="Times New Roman"/>
                <a:cs typeface="Times New Roman"/>
              </a:rPr>
              <a:t>:</a:t>
            </a:r>
          </a:p>
          <a:p>
            <a:pPr lvl="1" eaLnBrk="1" hangingPunct="1"/>
            <a:r>
              <a:rPr lang="fr-FR" sz="1600" dirty="0" err="1">
                <a:solidFill>
                  <a:srgbClr val="C00000"/>
                </a:solidFill>
                <a:latin typeface="Times New Roman"/>
                <a:cs typeface="Times New Roman"/>
              </a:rPr>
              <a:t>B</a:t>
            </a:r>
            <a:r>
              <a:rPr lang="fr-FR" sz="1600" dirty="0" err="1" smtClean="0">
                <a:solidFill>
                  <a:srgbClr val="C00000"/>
                </a:solidFill>
                <a:latin typeface="Times New Roman"/>
                <a:cs typeface="Times New Roman"/>
              </a:rPr>
              <a:t>oosted</a:t>
            </a:r>
            <a:r>
              <a:rPr lang="fr-FR" sz="1600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 smtClean="0">
                <a:solidFill>
                  <a:srgbClr val="C00000"/>
                </a:solidFill>
                <a:latin typeface="Times New Roman"/>
                <a:cs typeface="Times New Roman"/>
              </a:rPr>
              <a:t>decision</a:t>
            </a:r>
            <a:r>
              <a:rPr lang="fr-FR" sz="1600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 smtClean="0">
                <a:solidFill>
                  <a:srgbClr val="C00000"/>
                </a:solidFill>
                <a:latin typeface="Times New Roman"/>
                <a:cs typeface="Times New Roman"/>
              </a:rPr>
              <a:t>tree</a:t>
            </a:r>
            <a:r>
              <a:rPr lang="fr-FR" sz="1600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 smtClean="0">
                <a:latin typeface="Times New Roman"/>
                <a:cs typeface="Times New Roman"/>
              </a:rPr>
              <a:t>combining</a:t>
            </a:r>
            <a:r>
              <a:rPr lang="fr-FR" sz="1600" dirty="0" smtClean="0">
                <a:latin typeface="Times New Roman"/>
                <a:cs typeface="Times New Roman"/>
              </a:rPr>
              <a:t> </a:t>
            </a:r>
            <a:r>
              <a:rPr lang="fr-FR" sz="1600" dirty="0" err="1" smtClean="0">
                <a:latin typeface="Times New Roman"/>
                <a:cs typeface="Times New Roman"/>
              </a:rPr>
              <a:t>kinematic</a:t>
            </a:r>
            <a:r>
              <a:rPr lang="fr-FR" sz="1600" dirty="0" smtClean="0">
                <a:latin typeface="Times New Roman"/>
                <a:cs typeface="Times New Roman"/>
              </a:rPr>
              <a:t> and </a:t>
            </a:r>
            <a:r>
              <a:rPr lang="fr-FR" sz="1600" dirty="0" err="1" smtClean="0">
                <a:latin typeface="Times New Roman"/>
                <a:cs typeface="Times New Roman"/>
              </a:rPr>
              <a:t>geometrical</a:t>
            </a:r>
            <a:r>
              <a:rPr lang="fr-FR" sz="1600" dirty="0" smtClean="0">
                <a:latin typeface="Times New Roman"/>
                <a:cs typeface="Times New Roman"/>
              </a:rPr>
              <a:t> </a:t>
            </a:r>
            <a:r>
              <a:rPr lang="fr-FR" sz="1600" dirty="0" err="1" smtClean="0">
                <a:latin typeface="Times New Roman"/>
                <a:cs typeface="Times New Roman"/>
              </a:rPr>
              <a:t>properties</a:t>
            </a:r>
            <a:endParaRPr lang="fr-FR" sz="1600" dirty="0" smtClean="0">
              <a:latin typeface="Times New Roman"/>
              <a:cs typeface="Times New Roman"/>
            </a:endParaRPr>
          </a:p>
          <a:p>
            <a:pPr lvl="1" eaLnBrk="1" hangingPunct="1"/>
            <a:r>
              <a:rPr lang="fr-FR" sz="1600" dirty="0" smtClean="0">
                <a:latin typeface="Times New Roman"/>
                <a:cs typeface="Times New Roman"/>
              </a:rPr>
              <a:t>Invariant mass </a:t>
            </a:r>
          </a:p>
          <a:p>
            <a:pPr lvl="1" eaLnBrk="1" hangingPunct="1"/>
            <a:r>
              <a:rPr lang="fr-FR" sz="1600" dirty="0" smtClean="0">
                <a:solidFill>
                  <a:srgbClr val="C00000"/>
                </a:solidFill>
                <a:latin typeface="Times New Roman"/>
                <a:cs typeface="Times New Roman"/>
              </a:rPr>
              <a:t>Data </a:t>
            </a:r>
            <a:r>
              <a:rPr lang="fr-FR" sz="1600" dirty="0" err="1" smtClean="0">
                <a:solidFill>
                  <a:srgbClr val="C00000"/>
                </a:solidFill>
                <a:latin typeface="Times New Roman"/>
                <a:cs typeface="Times New Roman"/>
              </a:rPr>
              <a:t>driven</a:t>
            </a:r>
            <a:r>
              <a:rPr lang="fr-FR" sz="1600" dirty="0" smtClean="0">
                <a:solidFill>
                  <a:srgbClr val="C00000"/>
                </a:solidFill>
                <a:latin typeface="Times New Roman"/>
                <a:cs typeface="Times New Roman"/>
              </a:rPr>
              <a:t> calibration </a:t>
            </a:r>
            <a:r>
              <a:rPr lang="fr-FR" sz="1600" dirty="0" err="1" smtClean="0">
                <a:latin typeface="Times New Roman"/>
                <a:cs typeface="Times New Roman"/>
              </a:rPr>
              <a:t>through</a:t>
            </a:r>
            <a:r>
              <a:rPr lang="fr-FR" sz="1600" dirty="0" smtClean="0">
                <a:latin typeface="Times New Roman"/>
                <a:cs typeface="Times New Roman"/>
              </a:rPr>
              <a:t> control </a:t>
            </a:r>
            <a:r>
              <a:rPr lang="fr-FR" sz="1600" dirty="0" err="1" smtClean="0">
                <a:latin typeface="Times New Roman"/>
                <a:cs typeface="Times New Roman"/>
              </a:rPr>
              <a:t>channels</a:t>
            </a:r>
            <a:endParaRPr lang="fr-FR" sz="1600" dirty="0" smtClean="0">
              <a:latin typeface="Times New Roman"/>
              <a:cs typeface="Times New Roman"/>
            </a:endParaRPr>
          </a:p>
          <a:p>
            <a:pPr lvl="1" eaLnBrk="1" hangingPunct="1"/>
            <a:endParaRPr lang="fr-FR" sz="1600" dirty="0" smtClean="0">
              <a:latin typeface="Times New Roman"/>
              <a:cs typeface="Times New Roman"/>
            </a:endParaRPr>
          </a:p>
          <a:p>
            <a:pPr eaLnBrk="1" hangingPunct="1"/>
            <a:r>
              <a:rPr lang="fr-FR" sz="1800" dirty="0" err="1" smtClean="0">
                <a:solidFill>
                  <a:srgbClr val="3366FF"/>
                </a:solidFill>
                <a:latin typeface="Times New Roman"/>
                <a:cs typeface="Times New Roman"/>
              </a:rPr>
              <a:t>Normalization</a:t>
            </a:r>
            <a:r>
              <a:rPr lang="fr-FR" sz="18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 </a:t>
            </a:r>
            <a:r>
              <a:rPr lang="fr-FR" sz="1800" dirty="0" err="1" smtClean="0">
                <a:solidFill>
                  <a:srgbClr val="3366FF"/>
                </a:solidFill>
                <a:latin typeface="Times New Roman"/>
                <a:cs typeface="Times New Roman"/>
              </a:rPr>
              <a:t>using</a:t>
            </a:r>
            <a:r>
              <a:rPr lang="fr-FR" sz="18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 B</a:t>
            </a:r>
            <a:r>
              <a:rPr lang="fr-FR" sz="1800" baseline="300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+</a:t>
            </a:r>
            <a:r>
              <a:rPr lang="fr-FR" sz="18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 </a:t>
            </a:r>
            <a:r>
              <a:rPr lang="fr-FR" sz="1800" dirty="0">
                <a:solidFill>
                  <a:srgbClr val="3366FF"/>
                </a:solidFill>
                <a:latin typeface="Times New Roman"/>
                <a:cs typeface="Times New Roman"/>
              </a:rPr>
              <a:t>→ </a:t>
            </a:r>
            <a:r>
              <a:rPr lang="fr-FR" sz="18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J/</a:t>
            </a:r>
            <a:r>
              <a:rPr lang="fr-FR" sz="1800" dirty="0" err="1" smtClean="0">
                <a:solidFill>
                  <a:srgbClr val="3366FF"/>
                </a:solidFill>
                <a:latin typeface="Times New Roman"/>
                <a:cs typeface="Times New Roman"/>
              </a:rPr>
              <a:t>ψK</a:t>
            </a:r>
            <a:r>
              <a:rPr lang="fr-FR" sz="1800" baseline="300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+</a:t>
            </a:r>
            <a:r>
              <a:rPr lang="fr-FR" sz="18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 </a:t>
            </a:r>
            <a:r>
              <a:rPr lang="fr-FR" sz="1800" dirty="0">
                <a:solidFill>
                  <a:srgbClr val="3366FF"/>
                </a:solidFill>
                <a:latin typeface="Times New Roman"/>
                <a:cs typeface="Times New Roman"/>
              </a:rPr>
              <a:t>and </a:t>
            </a:r>
            <a:r>
              <a:rPr lang="fr-FR" sz="18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B</a:t>
            </a:r>
            <a:r>
              <a:rPr lang="fr-FR" sz="1800" baseline="-250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d</a:t>
            </a:r>
            <a:r>
              <a:rPr lang="fr-FR" sz="18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 </a:t>
            </a:r>
            <a:r>
              <a:rPr lang="fr-FR" sz="1800" dirty="0">
                <a:solidFill>
                  <a:srgbClr val="3366FF"/>
                </a:solidFill>
                <a:latin typeface="Times New Roman"/>
                <a:cs typeface="Times New Roman"/>
              </a:rPr>
              <a:t>→ </a:t>
            </a:r>
            <a:r>
              <a:rPr lang="fr-FR" sz="18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K</a:t>
            </a:r>
            <a:r>
              <a:rPr lang="el-GR" sz="18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π</a:t>
            </a:r>
            <a:r>
              <a:rPr lang="fr-FR" sz="18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 </a:t>
            </a:r>
          </a:p>
          <a:p>
            <a:pPr marL="0" indent="0" eaLnBrk="1" hangingPunct="1">
              <a:buNone/>
            </a:pPr>
            <a:endParaRPr lang="fr-FR" sz="1600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eaLnBrk="1" hangingPunct="1"/>
            <a:r>
              <a:rPr lang="fr-FR" sz="1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Background estimation</a:t>
            </a:r>
          </a:p>
          <a:p>
            <a:pPr lvl="1" eaLnBrk="1" hangingPunct="1"/>
            <a:r>
              <a:rPr lang="fr-FR" sz="1600" dirty="0" err="1">
                <a:latin typeface="Times New Roman"/>
                <a:cs typeface="Times New Roman"/>
              </a:rPr>
              <a:t>C</a:t>
            </a:r>
            <a:r>
              <a:rPr lang="fr-FR" sz="1600" dirty="0" err="1" smtClean="0">
                <a:latin typeface="Times New Roman"/>
                <a:cs typeface="Times New Roman"/>
              </a:rPr>
              <a:t>ombinatorial</a:t>
            </a:r>
            <a:r>
              <a:rPr lang="fr-FR" sz="1600" dirty="0" smtClean="0">
                <a:latin typeface="Times New Roman"/>
                <a:cs typeface="Times New Roman"/>
              </a:rPr>
              <a:t> </a:t>
            </a:r>
            <a:r>
              <a:rPr lang="fr-FR" sz="1600" dirty="0" err="1" smtClean="0">
                <a:latin typeface="Times New Roman"/>
                <a:cs typeface="Times New Roman"/>
              </a:rPr>
              <a:t>from</a:t>
            </a:r>
            <a:r>
              <a:rPr lang="fr-FR" sz="1600" dirty="0" smtClean="0">
                <a:latin typeface="Times New Roman"/>
                <a:cs typeface="Times New Roman"/>
              </a:rPr>
              <a:t> m</a:t>
            </a:r>
            <a:r>
              <a:rPr lang="fr-FR" sz="1600" baseline="-25000" dirty="0" smtClean="0">
                <a:latin typeface="Times New Roman"/>
                <a:cs typeface="Times New Roman"/>
              </a:rPr>
              <a:t>µµ</a:t>
            </a:r>
            <a:r>
              <a:rPr lang="fr-FR" sz="1600" dirty="0" smtClean="0">
                <a:latin typeface="Times New Roman"/>
                <a:cs typeface="Times New Roman"/>
              </a:rPr>
              <a:t> </a:t>
            </a:r>
            <a:r>
              <a:rPr lang="fr-FR" sz="1600" dirty="0" err="1" smtClean="0">
                <a:latin typeface="Times New Roman"/>
                <a:cs typeface="Times New Roman"/>
              </a:rPr>
              <a:t>sidebands</a:t>
            </a:r>
            <a:endParaRPr lang="fr-FR" sz="1600" dirty="0" smtClean="0">
              <a:latin typeface="Times New Roman"/>
              <a:cs typeface="Times New Roman"/>
            </a:endParaRPr>
          </a:p>
          <a:p>
            <a:pPr lvl="1" eaLnBrk="1" hangingPunct="1"/>
            <a:r>
              <a:rPr lang="fr-FR" sz="1600" dirty="0" smtClean="0">
                <a:latin typeface="Times New Roman"/>
                <a:cs typeface="Times New Roman"/>
              </a:rPr>
              <a:t>Double </a:t>
            </a:r>
            <a:r>
              <a:rPr lang="fr-FR" sz="1600" dirty="0" err="1" smtClean="0">
                <a:latin typeface="Times New Roman"/>
                <a:cs typeface="Times New Roman"/>
              </a:rPr>
              <a:t>misidentified</a:t>
            </a:r>
            <a:r>
              <a:rPr lang="fr-FR" sz="1600" dirty="0" smtClean="0">
                <a:latin typeface="Times New Roman"/>
                <a:cs typeface="Times New Roman"/>
              </a:rPr>
              <a:t> </a:t>
            </a:r>
            <a:r>
              <a:rPr lang="fr-FR" sz="1600" dirty="0">
                <a:latin typeface="Times New Roman"/>
                <a:cs typeface="Times New Roman"/>
              </a:rPr>
              <a:t>B</a:t>
            </a:r>
            <a:r>
              <a:rPr lang="fr-FR" sz="1600" baseline="-25000" dirty="0">
                <a:latin typeface="Times New Roman"/>
                <a:cs typeface="Times New Roman"/>
              </a:rPr>
              <a:t>d/s</a:t>
            </a:r>
            <a:r>
              <a:rPr lang="fr-FR" sz="1600" dirty="0">
                <a:latin typeface="Times New Roman"/>
                <a:cs typeface="Times New Roman"/>
              </a:rPr>
              <a:t> </a:t>
            </a:r>
            <a:r>
              <a:rPr lang="en-US" sz="1600" dirty="0">
                <a:latin typeface="Times New Roman"/>
                <a:cs typeface="Times New Roman"/>
              </a:rPr>
              <a:t>→</a:t>
            </a:r>
            <a:r>
              <a:rPr lang="fr-FR" sz="1600" dirty="0">
                <a:latin typeface="Times New Roman"/>
                <a:cs typeface="Times New Roman"/>
              </a:rPr>
              <a:t> </a:t>
            </a:r>
            <a:r>
              <a:rPr lang="fr-FR" sz="1600" dirty="0" err="1" smtClean="0">
                <a:latin typeface="Times New Roman"/>
                <a:cs typeface="Times New Roman"/>
              </a:rPr>
              <a:t>h</a:t>
            </a:r>
            <a:r>
              <a:rPr lang="fr-FR" sz="1600" baseline="30000" dirty="0" err="1" smtClean="0">
                <a:latin typeface="Times New Roman"/>
                <a:cs typeface="Times New Roman"/>
              </a:rPr>
              <a:t>+</a:t>
            </a:r>
            <a:r>
              <a:rPr lang="fr-FR" sz="1600" dirty="0" err="1" smtClean="0">
                <a:latin typeface="Times New Roman"/>
                <a:cs typeface="Times New Roman"/>
              </a:rPr>
              <a:t>h</a:t>
            </a:r>
            <a:r>
              <a:rPr lang="fr-FR" sz="1600" baseline="30000" dirty="0" smtClean="0">
                <a:latin typeface="Times New Roman"/>
                <a:cs typeface="Times New Roman"/>
              </a:rPr>
              <a:t>-</a:t>
            </a:r>
            <a:r>
              <a:rPr lang="fr-FR" sz="1600" dirty="0" smtClean="0">
                <a:latin typeface="Times New Roman"/>
                <a:cs typeface="Times New Roman"/>
              </a:rPr>
              <a:t> (</a:t>
            </a:r>
            <a:r>
              <a:rPr lang="fr-FR" sz="1600" dirty="0">
                <a:latin typeface="Times New Roman"/>
                <a:cs typeface="Times New Roman"/>
              </a:rPr>
              <a:t>h=K,</a:t>
            </a:r>
            <a:r>
              <a:rPr lang="el-GR" sz="1600" dirty="0">
                <a:latin typeface="Times New Roman"/>
                <a:cs typeface="Times New Roman"/>
              </a:rPr>
              <a:t>π</a:t>
            </a:r>
            <a:r>
              <a:rPr lang="fr-FR" sz="1600" dirty="0">
                <a:latin typeface="Times New Roman"/>
                <a:cs typeface="Times New Roman"/>
              </a:rPr>
              <a:t>) </a:t>
            </a:r>
            <a:endParaRPr lang="fr-FR" sz="1600" dirty="0" smtClean="0">
              <a:latin typeface="Times New Roman"/>
              <a:cs typeface="Times New Roman"/>
            </a:endParaRPr>
          </a:p>
          <a:p>
            <a:pPr lvl="1" eaLnBrk="1" hangingPunct="1"/>
            <a:r>
              <a:rPr lang="fr-FR" sz="1600" dirty="0" err="1">
                <a:latin typeface="Times New Roman"/>
                <a:cs typeface="Times New Roman"/>
              </a:rPr>
              <a:t>D</a:t>
            </a:r>
            <a:r>
              <a:rPr lang="fr-FR" sz="1600" dirty="0" err="1" smtClean="0">
                <a:latin typeface="Times New Roman"/>
                <a:cs typeface="Times New Roman"/>
              </a:rPr>
              <a:t>etailed</a:t>
            </a:r>
            <a:r>
              <a:rPr lang="fr-FR" sz="1600" dirty="0" smtClean="0">
                <a:latin typeface="Times New Roman"/>
                <a:cs typeface="Times New Roman"/>
              </a:rPr>
              <a:t> </a:t>
            </a:r>
            <a:r>
              <a:rPr lang="fr-FR" sz="1600" dirty="0" err="1" smtClean="0">
                <a:latin typeface="Times New Roman"/>
                <a:cs typeface="Times New Roman"/>
              </a:rPr>
              <a:t>study</a:t>
            </a:r>
            <a:r>
              <a:rPr lang="fr-FR" sz="1600" dirty="0" smtClean="0">
                <a:latin typeface="Times New Roman"/>
                <a:cs typeface="Times New Roman"/>
              </a:rPr>
              <a:t> on </a:t>
            </a:r>
            <a:r>
              <a:rPr lang="fr-FR" sz="1600" dirty="0" err="1" smtClean="0">
                <a:latin typeface="Times New Roman"/>
                <a:cs typeface="Times New Roman"/>
              </a:rPr>
              <a:t>various</a:t>
            </a:r>
            <a:r>
              <a:rPr lang="fr-FR" sz="1600" dirty="0" smtClean="0">
                <a:latin typeface="Times New Roman"/>
                <a:cs typeface="Times New Roman"/>
              </a:rPr>
              <a:t> exclusive background</a:t>
            </a:r>
          </a:p>
          <a:p>
            <a:pPr eaLnBrk="1" hangingPunct="1"/>
            <a:endParaRPr lang="fr-FR" sz="1600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25840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3167"/>
            <a:ext cx="9144000" cy="342088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630438" y="-124505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3366FF"/>
                </a:solidFill>
                <a:latin typeface="Times New Roman"/>
                <a:cs typeface="Times New Roman"/>
              </a:rPr>
              <a:t>Mass resolution calibration</a:t>
            </a:r>
            <a:endParaRPr lang="en-US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059" y="4098224"/>
            <a:ext cx="3991429" cy="2529428"/>
          </a:xfrm>
          <a:prstGeom prst="rect">
            <a:avLst/>
          </a:prstGeom>
        </p:spPr>
      </p:pic>
      <p:sp>
        <p:nvSpPr>
          <p:cNvPr id="2" name="Bent-Up Arrow 1"/>
          <p:cNvSpPr/>
          <p:nvPr/>
        </p:nvSpPr>
        <p:spPr>
          <a:xfrm rot="5400000">
            <a:off x="1455137" y="3712621"/>
            <a:ext cx="1234685" cy="2710376"/>
          </a:xfrm>
          <a:prstGeom prst="bentUp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87648" y="5161873"/>
            <a:ext cx="1414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Interpolation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42AB8-C172-7B4B-8C86-C8F2C7B6327C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67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095" y="1322848"/>
            <a:ext cx="3277810" cy="23720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6455"/>
            <a:ext cx="3930953" cy="276549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2748039" y="-141514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3366FF"/>
                </a:solidFill>
                <a:latin typeface="Times New Roman"/>
                <a:cs typeface="Times New Roman"/>
              </a:rPr>
              <a:t>Selection</a:t>
            </a:r>
            <a:endParaRPr lang="en-US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0725" y="3561950"/>
            <a:ext cx="4070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Times New Roman"/>
                <a:cs typeface="Times New Roman"/>
              </a:rPr>
              <a:t>Signal PDF calibrated with B</a:t>
            </a:r>
            <a:r>
              <a:rPr lang="en-US" baseline="-25000" dirty="0">
                <a:latin typeface="Times New Roman"/>
                <a:cs typeface="Times New Roman"/>
              </a:rPr>
              <a:t>(s</a:t>
            </a:r>
            <a:r>
              <a:rPr lang="en-US" baseline="-25000" dirty="0" smtClean="0">
                <a:latin typeface="Times New Roman"/>
                <a:cs typeface="Times New Roman"/>
              </a:rPr>
              <a:t>)</a:t>
            </a:r>
            <a:r>
              <a:rPr lang="en-US" dirty="0" smtClean="0">
                <a:latin typeface="Times New Roman"/>
                <a:cs typeface="Times New Roman"/>
                <a:sym typeface="Wingdings"/>
              </a:rPr>
              <a:t> </a:t>
            </a:r>
            <a:r>
              <a:rPr lang="en-US" dirty="0" err="1" smtClean="0">
                <a:latin typeface="Times New Roman"/>
                <a:cs typeface="Times New Roman"/>
              </a:rPr>
              <a:t>h</a:t>
            </a:r>
            <a:r>
              <a:rPr lang="en-US" baseline="30000" dirty="0" err="1">
                <a:latin typeface="Times New Roman"/>
                <a:cs typeface="Times New Roman"/>
              </a:rPr>
              <a:t>+</a:t>
            </a:r>
            <a:r>
              <a:rPr lang="en-US" dirty="0" err="1">
                <a:latin typeface="Times New Roman"/>
                <a:cs typeface="Times New Roman"/>
              </a:rPr>
              <a:t>h</a:t>
            </a:r>
            <a:r>
              <a:rPr lang="en-US" dirty="0">
                <a:latin typeface="Times New Roman"/>
                <a:cs typeface="Times New Roman"/>
              </a:rPr>
              <a:t>’</a:t>
            </a:r>
            <a:r>
              <a:rPr lang="en-US" baseline="30000" dirty="0">
                <a:latin typeface="Times New Roman"/>
                <a:cs typeface="Times New Roman"/>
              </a:rPr>
              <a:t>-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63179" y="534827"/>
            <a:ext cx="5083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Times New Roman"/>
                <a:cs typeface="Times New Roman"/>
              </a:rPr>
              <a:t>Main background: combinatorial from </a:t>
            </a:r>
            <a:r>
              <a:rPr lang="en-US" dirty="0" err="1" smtClean="0">
                <a:latin typeface="Times New Roman"/>
                <a:cs typeface="Times New Roman"/>
              </a:rPr>
              <a:t>bb</a:t>
            </a:r>
            <a:r>
              <a:rPr lang="en-US" dirty="0" err="1" smtClean="0">
                <a:latin typeface="Times New Roman"/>
                <a:cs typeface="Times New Roman"/>
                <a:sym typeface="Wingdings"/>
              </a:rPr>
              <a:t></a:t>
            </a:r>
            <a:r>
              <a:rPr lang="en-US" dirty="0" err="1" smtClean="0">
                <a:latin typeface="Times New Roman"/>
                <a:cs typeface="Times New Roman"/>
              </a:rPr>
              <a:t>μ</a:t>
            </a:r>
            <a:r>
              <a:rPr lang="en-US" baseline="30000" dirty="0" err="1">
                <a:latin typeface="Times New Roman"/>
                <a:cs typeface="Times New Roman"/>
              </a:rPr>
              <a:t>+</a:t>
            </a:r>
            <a:r>
              <a:rPr lang="en-US" dirty="0" err="1">
                <a:latin typeface="Times New Roman"/>
                <a:cs typeface="Times New Roman"/>
              </a:rPr>
              <a:t>μ</a:t>
            </a:r>
            <a:r>
              <a:rPr lang="en-US" baseline="30000" dirty="0" err="1">
                <a:latin typeface="Times New Roman"/>
                <a:cs typeface="Times New Roman"/>
              </a:rPr>
              <a:t>-</a:t>
            </a:r>
            <a:r>
              <a:rPr lang="en-US" dirty="0" err="1" smtClean="0">
                <a:latin typeface="Times New Roman"/>
                <a:cs typeface="Times New Roman"/>
              </a:rPr>
              <a:t>X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8191" y="3931282"/>
            <a:ext cx="3229126" cy="281946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0725" y="5152571"/>
            <a:ext cx="5476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Times New Roman"/>
                <a:cs typeface="Times New Roman"/>
              </a:rPr>
              <a:t>Contribution in signal </a:t>
            </a:r>
            <a:r>
              <a:rPr lang="en-US" dirty="0" smtClean="0">
                <a:latin typeface="Times New Roman"/>
                <a:cs typeface="Times New Roman"/>
              </a:rPr>
              <a:t>window only </a:t>
            </a:r>
            <a:r>
              <a:rPr lang="en-US" dirty="0">
                <a:latin typeface="Times New Roman"/>
                <a:cs typeface="Times New Roman"/>
              </a:rPr>
              <a:t>B</a:t>
            </a:r>
            <a:r>
              <a:rPr lang="en-US" baseline="-25000" dirty="0">
                <a:latin typeface="Times New Roman"/>
                <a:cs typeface="Times New Roman"/>
              </a:rPr>
              <a:t>(s</a:t>
            </a:r>
            <a:r>
              <a:rPr lang="en-US" baseline="-25000" dirty="0" smtClean="0">
                <a:latin typeface="Times New Roman"/>
                <a:cs typeface="Times New Roman"/>
              </a:rPr>
              <a:t>)</a:t>
            </a:r>
            <a:r>
              <a:rPr lang="en-US" dirty="0" smtClean="0">
                <a:latin typeface="Times New Roman"/>
                <a:cs typeface="Times New Roman"/>
                <a:sym typeface="Wingdings"/>
              </a:rPr>
              <a:t></a:t>
            </a:r>
            <a:r>
              <a:rPr lang="en-US" dirty="0" err="1" smtClean="0">
                <a:latin typeface="Times New Roman"/>
                <a:cs typeface="Times New Roman"/>
              </a:rPr>
              <a:t>h</a:t>
            </a:r>
            <a:r>
              <a:rPr lang="en-US" baseline="30000" dirty="0" err="1">
                <a:latin typeface="Times New Roman"/>
                <a:cs typeface="Times New Roman"/>
              </a:rPr>
              <a:t>+</a:t>
            </a:r>
            <a:r>
              <a:rPr lang="en-US" dirty="0" err="1">
                <a:latin typeface="Times New Roman"/>
                <a:cs typeface="Times New Roman"/>
              </a:rPr>
              <a:t>h</a:t>
            </a:r>
            <a:r>
              <a:rPr lang="en-US" dirty="0">
                <a:latin typeface="Times New Roman"/>
                <a:cs typeface="Times New Roman"/>
              </a:rPr>
              <a:t>’</a:t>
            </a:r>
            <a:r>
              <a:rPr lang="en-US" baseline="30000" dirty="0" smtClean="0">
                <a:latin typeface="Times New Roman"/>
                <a:cs typeface="Times New Roman"/>
              </a:rPr>
              <a:t>-</a:t>
            </a:r>
            <a:endParaRPr lang="en-US" dirty="0" smtClean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Exclusive </a:t>
            </a:r>
            <a:r>
              <a:rPr lang="en-US" dirty="0">
                <a:latin typeface="Times New Roman"/>
                <a:cs typeface="Times New Roman"/>
              </a:rPr>
              <a:t>background parameters used</a:t>
            </a:r>
          </a:p>
          <a:p>
            <a:r>
              <a:rPr lang="en-US" dirty="0">
                <a:latin typeface="Times New Roman"/>
                <a:cs typeface="Times New Roman"/>
              </a:rPr>
              <a:t>as priors in the fit (allowed to vary within 1σ</a:t>
            </a:r>
            <a:r>
              <a:rPr lang="en-US" dirty="0" smtClean="0">
                <a:latin typeface="Times New Roman"/>
                <a:cs typeface="Times New Roman"/>
              </a:rPr>
              <a:t>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42AB8-C172-7B4B-8C86-C8F2C7B6327C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84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54010" y="3482222"/>
            <a:ext cx="8345704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age 3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13" y="119733"/>
            <a:ext cx="6911975" cy="308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5" descr="Capture d’écra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543" y="3693356"/>
            <a:ext cx="6180138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3516443" y="23478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Before </a:t>
            </a:r>
            <a:r>
              <a:rPr lang="en-US" sz="3200" dirty="0" err="1" smtClean="0">
                <a:solidFill>
                  <a:srgbClr val="3366FF"/>
                </a:solidFill>
                <a:latin typeface="Times New Roman"/>
                <a:cs typeface="Times New Roman"/>
              </a:rPr>
              <a:t>unblinding</a:t>
            </a:r>
            <a:endParaRPr lang="en-US" sz="3200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69147" y="3230035"/>
            <a:ext cx="3362476" cy="61564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2012 (Up) + 2011 (Bottom)</a:t>
            </a:r>
            <a:endParaRPr lang="en-US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42AB8-C172-7B4B-8C86-C8F2C7B6327C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62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re 1"/>
          <p:cNvSpPr>
            <a:spLocks noGrp="1"/>
          </p:cNvSpPr>
          <p:nvPr>
            <p:ph type="title"/>
          </p:nvPr>
        </p:nvSpPr>
        <p:spPr>
          <a:xfrm>
            <a:off x="-1454944" y="-216088"/>
            <a:ext cx="8229600" cy="1143000"/>
          </a:xfrm>
        </p:spPr>
        <p:txBody>
          <a:bodyPr/>
          <a:lstStyle/>
          <a:p>
            <a:pPr eaLnBrk="1" hangingPunct="1"/>
            <a:r>
              <a:rPr lang="fr-FR" dirty="0" err="1" smtClean="0">
                <a:solidFill>
                  <a:srgbClr val="3366FF"/>
                </a:solidFill>
                <a:latin typeface="Times New Roman"/>
                <a:cs typeface="Times New Roman"/>
              </a:rPr>
              <a:t>Branching</a:t>
            </a:r>
            <a:r>
              <a:rPr lang="fr-FR" dirty="0" smtClean="0">
                <a:solidFill>
                  <a:srgbClr val="3366FF"/>
                </a:solidFill>
                <a:latin typeface="Times New Roman"/>
                <a:cs typeface="Times New Roman"/>
              </a:rPr>
              <a:t> ratio fit</a:t>
            </a:r>
          </a:p>
        </p:txBody>
      </p:sp>
      <p:sp>
        <p:nvSpPr>
          <p:cNvPr id="2253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D1CE4E4-15C7-4CD8-BAE9-6CD4EFCCEF85}" type="slidenum">
              <a:rPr lang="fr-FR">
                <a:solidFill>
                  <a:schemeClr val="bg1"/>
                </a:solidFill>
              </a:rPr>
              <a:pPr eaLnBrk="1" hangingPunct="1"/>
              <a:t>58</a:t>
            </a:fld>
            <a:endParaRPr lang="fr-FR">
              <a:solidFill>
                <a:schemeClr val="bg1"/>
              </a:solidFill>
            </a:endParaRPr>
          </a:p>
        </p:txBody>
      </p:sp>
      <p:sp>
        <p:nvSpPr>
          <p:cNvPr id="8" name="Rectangle 5"/>
          <p:cNvSpPr>
            <a:spLocks/>
          </p:cNvSpPr>
          <p:nvPr/>
        </p:nvSpPr>
        <p:spPr bwMode="auto">
          <a:xfrm>
            <a:off x="6561138" y="785317"/>
            <a:ext cx="200842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913926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tabLst>
                <a:tab pos="355416" algn="l"/>
                <a:tab pos="710832" algn="l"/>
                <a:tab pos="1066247" algn="l"/>
                <a:tab pos="1421662" algn="l"/>
                <a:tab pos="1777078" algn="l"/>
                <a:tab pos="2132494" algn="l"/>
                <a:tab pos="2487910" algn="l"/>
                <a:tab pos="2843326" algn="l"/>
                <a:tab pos="3198740" algn="l"/>
                <a:tab pos="3554157" algn="l"/>
                <a:tab pos="3909573" algn="l"/>
                <a:tab pos="4264989" algn="l"/>
                <a:tab pos="355416" algn="l"/>
                <a:tab pos="710832" algn="l"/>
                <a:tab pos="1066247" algn="l"/>
                <a:tab pos="1421662" algn="l"/>
                <a:tab pos="1777078" algn="l"/>
                <a:tab pos="2132494" algn="l"/>
                <a:tab pos="2487910" algn="l"/>
                <a:tab pos="2843326" algn="l"/>
                <a:tab pos="3198740" algn="l"/>
                <a:tab pos="3554157" algn="l"/>
                <a:tab pos="3909573" algn="l"/>
                <a:tab pos="4264989" algn="l"/>
              </a:tabLst>
              <a:defRPr/>
            </a:pPr>
            <a:r>
              <a:rPr lang="en-US" sz="2000" kern="0" dirty="0">
                <a:solidFill>
                  <a:srgbClr val="FF6600"/>
                </a:solidFill>
                <a:latin typeface="Times New Roman"/>
                <a:ea typeface="Gill Sans" charset="0"/>
                <a:cs typeface="Times New Roman"/>
              </a:rPr>
              <a:t>2011</a:t>
            </a:r>
          </a:p>
          <a:p>
            <a:pPr defTabSz="913926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tabLst>
                <a:tab pos="355416" algn="l"/>
                <a:tab pos="710832" algn="l"/>
                <a:tab pos="1066247" algn="l"/>
                <a:tab pos="1421662" algn="l"/>
                <a:tab pos="1777078" algn="l"/>
                <a:tab pos="2132494" algn="l"/>
                <a:tab pos="2487910" algn="l"/>
                <a:tab pos="2843326" algn="l"/>
                <a:tab pos="3198740" algn="l"/>
                <a:tab pos="3554157" algn="l"/>
                <a:tab pos="3909573" algn="l"/>
                <a:tab pos="4264989" algn="l"/>
                <a:tab pos="355416" algn="l"/>
                <a:tab pos="710832" algn="l"/>
                <a:tab pos="1066247" algn="l"/>
                <a:tab pos="1421662" algn="l"/>
                <a:tab pos="1777078" algn="l"/>
                <a:tab pos="2132494" algn="l"/>
                <a:tab pos="2487910" algn="l"/>
                <a:tab pos="2843326" algn="l"/>
                <a:tab pos="3198740" algn="l"/>
                <a:tab pos="3554157" algn="l"/>
                <a:tab pos="3909573" algn="l"/>
                <a:tab pos="4264989" algn="l"/>
              </a:tabLst>
              <a:defRPr/>
            </a:pPr>
            <a:r>
              <a:rPr lang="en-US" sz="2000" kern="0" dirty="0">
                <a:solidFill>
                  <a:sysClr val="windowText" lastClr="000000"/>
                </a:solidFill>
                <a:latin typeface="Times New Roman"/>
                <a:ea typeface="Gill Sans" charset="0"/>
                <a:cs typeface="Times New Roman"/>
              </a:rPr>
              <a:t>7 </a:t>
            </a:r>
            <a:r>
              <a:rPr lang="en-US" sz="2000" kern="0" dirty="0" err="1">
                <a:solidFill>
                  <a:sysClr val="windowText" lastClr="000000"/>
                </a:solidFill>
                <a:latin typeface="Times New Roman"/>
                <a:ea typeface="Gill Sans" charset="0"/>
                <a:cs typeface="Times New Roman"/>
              </a:rPr>
              <a:t>TeV</a:t>
            </a:r>
            <a:r>
              <a:rPr lang="en-US" sz="2000" kern="0" dirty="0">
                <a:solidFill>
                  <a:sysClr val="windowText" lastClr="000000"/>
                </a:solidFill>
                <a:latin typeface="Times New Roman"/>
                <a:ea typeface="Gill Sans" charset="0"/>
                <a:cs typeface="Times New Roman"/>
              </a:rPr>
              <a:t> data, 1.0 fb</a:t>
            </a:r>
            <a:r>
              <a:rPr lang="en-US" sz="2000" kern="0" baseline="32000" dirty="0">
                <a:solidFill>
                  <a:sysClr val="windowText" lastClr="000000"/>
                </a:solidFill>
                <a:latin typeface="Times New Roman"/>
                <a:ea typeface="Gill Sans" charset="0"/>
                <a:cs typeface="Times New Roman"/>
              </a:rPr>
              <a:t>-1</a:t>
            </a:r>
            <a:endParaRPr lang="en-US" sz="2000" kern="0" dirty="0">
              <a:solidFill>
                <a:sysClr val="windowText" lastClr="000000"/>
              </a:solidFill>
              <a:latin typeface="Times New Roman"/>
              <a:ea typeface="Gill Sans" charset="0"/>
              <a:cs typeface="Times New Roman"/>
            </a:endParaRPr>
          </a:p>
          <a:p>
            <a:pPr defTabSz="913926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tabLst>
                <a:tab pos="355416" algn="l"/>
                <a:tab pos="710832" algn="l"/>
                <a:tab pos="1066247" algn="l"/>
                <a:tab pos="1421662" algn="l"/>
                <a:tab pos="1777078" algn="l"/>
                <a:tab pos="2132494" algn="l"/>
                <a:tab pos="2487910" algn="l"/>
                <a:tab pos="2843326" algn="l"/>
                <a:tab pos="3198740" algn="l"/>
                <a:tab pos="3554157" algn="l"/>
                <a:tab pos="3909573" algn="l"/>
                <a:tab pos="4264989" algn="l"/>
                <a:tab pos="355416" algn="l"/>
                <a:tab pos="710832" algn="l"/>
                <a:tab pos="1066247" algn="l"/>
                <a:tab pos="1421662" algn="l"/>
                <a:tab pos="1777078" algn="l"/>
                <a:tab pos="2132494" algn="l"/>
                <a:tab pos="2487910" algn="l"/>
                <a:tab pos="2843326" algn="l"/>
                <a:tab pos="3198740" algn="l"/>
                <a:tab pos="3554157" algn="l"/>
                <a:tab pos="3909573" algn="l"/>
                <a:tab pos="4264989" algn="l"/>
              </a:tabLst>
              <a:defRPr/>
            </a:pPr>
            <a:r>
              <a:rPr lang="en-US" sz="2000" kern="0" dirty="0">
                <a:solidFill>
                  <a:sysClr val="windowText" lastClr="000000"/>
                </a:solidFill>
                <a:latin typeface="Times New Roman"/>
                <a:ea typeface="Gill Sans" charset="0"/>
                <a:cs typeface="Times New Roman"/>
              </a:rPr>
              <a:t>8 BDT bins</a:t>
            </a:r>
          </a:p>
        </p:txBody>
      </p:sp>
      <p:sp>
        <p:nvSpPr>
          <p:cNvPr id="9" name="Rectangle 6"/>
          <p:cNvSpPr>
            <a:spLocks/>
          </p:cNvSpPr>
          <p:nvPr/>
        </p:nvSpPr>
        <p:spPr bwMode="auto">
          <a:xfrm>
            <a:off x="134036" y="3846815"/>
            <a:ext cx="200842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913926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tabLst>
                <a:tab pos="355416" algn="l"/>
                <a:tab pos="710832" algn="l"/>
                <a:tab pos="1066247" algn="l"/>
                <a:tab pos="1421662" algn="l"/>
                <a:tab pos="1777078" algn="l"/>
                <a:tab pos="2132494" algn="l"/>
                <a:tab pos="2487910" algn="l"/>
                <a:tab pos="2843326" algn="l"/>
                <a:tab pos="3198740" algn="l"/>
                <a:tab pos="3554157" algn="l"/>
                <a:tab pos="3909573" algn="l"/>
                <a:tab pos="4264989" algn="l"/>
                <a:tab pos="355416" algn="l"/>
                <a:tab pos="710832" algn="l"/>
                <a:tab pos="1066247" algn="l"/>
                <a:tab pos="1421662" algn="l"/>
                <a:tab pos="1777078" algn="l"/>
                <a:tab pos="2132494" algn="l"/>
                <a:tab pos="2487910" algn="l"/>
                <a:tab pos="2843326" algn="l"/>
                <a:tab pos="3198740" algn="l"/>
                <a:tab pos="3554157" algn="l"/>
                <a:tab pos="3909573" algn="l"/>
                <a:tab pos="4264989" algn="l"/>
              </a:tabLst>
              <a:defRPr/>
            </a:pPr>
            <a:r>
              <a:rPr lang="en-US" sz="2000" kern="0" dirty="0">
                <a:solidFill>
                  <a:srgbClr val="FF6600"/>
                </a:solidFill>
                <a:latin typeface="Times New Roman"/>
                <a:ea typeface="Gill Sans" charset="0"/>
                <a:cs typeface="Times New Roman"/>
              </a:rPr>
              <a:t>2012</a:t>
            </a:r>
          </a:p>
          <a:p>
            <a:pPr algn="r" defTabSz="913926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tabLst>
                <a:tab pos="355416" algn="l"/>
                <a:tab pos="710832" algn="l"/>
                <a:tab pos="1066247" algn="l"/>
                <a:tab pos="1421662" algn="l"/>
                <a:tab pos="1777078" algn="l"/>
                <a:tab pos="2132494" algn="l"/>
                <a:tab pos="2487910" algn="l"/>
                <a:tab pos="2843326" algn="l"/>
                <a:tab pos="3198740" algn="l"/>
                <a:tab pos="3554157" algn="l"/>
                <a:tab pos="3909573" algn="l"/>
                <a:tab pos="4264989" algn="l"/>
                <a:tab pos="355416" algn="l"/>
                <a:tab pos="710832" algn="l"/>
                <a:tab pos="1066247" algn="l"/>
                <a:tab pos="1421662" algn="l"/>
                <a:tab pos="1777078" algn="l"/>
                <a:tab pos="2132494" algn="l"/>
                <a:tab pos="2487910" algn="l"/>
                <a:tab pos="2843326" algn="l"/>
                <a:tab pos="3198740" algn="l"/>
                <a:tab pos="3554157" algn="l"/>
                <a:tab pos="3909573" algn="l"/>
                <a:tab pos="4264989" algn="l"/>
              </a:tabLst>
              <a:defRPr/>
            </a:pPr>
            <a:r>
              <a:rPr lang="en-US" sz="2000" kern="0" dirty="0">
                <a:solidFill>
                  <a:sysClr val="windowText" lastClr="000000"/>
                </a:solidFill>
                <a:latin typeface="Times New Roman"/>
                <a:ea typeface="Gill Sans" charset="0"/>
                <a:cs typeface="Times New Roman"/>
              </a:rPr>
              <a:t>8 </a:t>
            </a:r>
            <a:r>
              <a:rPr lang="en-US" sz="2000" kern="0" dirty="0" err="1">
                <a:solidFill>
                  <a:sysClr val="windowText" lastClr="000000"/>
                </a:solidFill>
                <a:latin typeface="Times New Roman"/>
                <a:ea typeface="Gill Sans" charset="0"/>
                <a:cs typeface="Times New Roman"/>
              </a:rPr>
              <a:t>TeV</a:t>
            </a:r>
            <a:r>
              <a:rPr lang="en-US" sz="2000" kern="0" dirty="0">
                <a:solidFill>
                  <a:sysClr val="windowText" lastClr="000000"/>
                </a:solidFill>
                <a:latin typeface="Times New Roman"/>
                <a:ea typeface="Gill Sans" charset="0"/>
                <a:cs typeface="Times New Roman"/>
              </a:rPr>
              <a:t> data, 1.1 fb</a:t>
            </a:r>
            <a:r>
              <a:rPr lang="en-US" sz="2000" kern="0" baseline="32000" dirty="0">
                <a:solidFill>
                  <a:sysClr val="windowText" lastClr="000000"/>
                </a:solidFill>
                <a:latin typeface="Times New Roman"/>
                <a:ea typeface="Gill Sans" charset="0"/>
                <a:cs typeface="Times New Roman"/>
              </a:rPr>
              <a:t>-1</a:t>
            </a:r>
            <a:endParaRPr lang="en-US" sz="2000" kern="0" dirty="0">
              <a:solidFill>
                <a:sysClr val="windowText" lastClr="000000"/>
              </a:solidFill>
              <a:latin typeface="Times New Roman"/>
              <a:ea typeface="Gill Sans" charset="0"/>
              <a:cs typeface="Times New Roman"/>
            </a:endParaRPr>
          </a:p>
          <a:p>
            <a:pPr algn="r" defTabSz="913926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tabLst>
                <a:tab pos="355416" algn="l"/>
                <a:tab pos="710832" algn="l"/>
                <a:tab pos="1066247" algn="l"/>
                <a:tab pos="1421662" algn="l"/>
                <a:tab pos="1777078" algn="l"/>
                <a:tab pos="2132494" algn="l"/>
                <a:tab pos="2487910" algn="l"/>
                <a:tab pos="2843326" algn="l"/>
                <a:tab pos="3198740" algn="l"/>
                <a:tab pos="3554157" algn="l"/>
                <a:tab pos="3909573" algn="l"/>
                <a:tab pos="4264989" algn="l"/>
                <a:tab pos="355416" algn="l"/>
                <a:tab pos="710832" algn="l"/>
                <a:tab pos="1066247" algn="l"/>
                <a:tab pos="1421662" algn="l"/>
                <a:tab pos="1777078" algn="l"/>
                <a:tab pos="2132494" algn="l"/>
                <a:tab pos="2487910" algn="l"/>
                <a:tab pos="2843326" algn="l"/>
                <a:tab pos="3198740" algn="l"/>
                <a:tab pos="3554157" algn="l"/>
                <a:tab pos="3909573" algn="l"/>
                <a:tab pos="4264989" algn="l"/>
              </a:tabLst>
              <a:defRPr/>
            </a:pPr>
            <a:r>
              <a:rPr lang="en-US" sz="2000" kern="0" dirty="0">
                <a:solidFill>
                  <a:sysClr val="windowText" lastClr="000000"/>
                </a:solidFill>
                <a:latin typeface="Times New Roman"/>
                <a:ea typeface="Gill Sans" charset="0"/>
                <a:cs typeface="Times New Roman"/>
              </a:rPr>
              <a:t>7 BDT bins</a:t>
            </a:r>
          </a:p>
        </p:txBody>
      </p:sp>
      <p:pic>
        <p:nvPicPr>
          <p:cNvPr id="2253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465" y="3667453"/>
            <a:ext cx="6719887" cy="307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5747"/>
            <a:ext cx="6516688" cy="304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13" y="2060575"/>
            <a:ext cx="141922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056680" y="5486157"/>
            <a:ext cx="1512887" cy="10493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6516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287165-194B-4870-A9E3-5FD6C7EE783F}" type="slidenum">
              <a:rPr lang="fr-FR" smtClean="0"/>
              <a:pPr>
                <a:defRPr/>
              </a:pPr>
              <a:t>59</a:t>
            </a:fld>
            <a:endParaRPr lang="fr-FR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291" y="3737048"/>
            <a:ext cx="3930709" cy="2984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6022870" y="2939884"/>
            <a:ext cx="16017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B</a:t>
            </a:r>
            <a:r>
              <a:rPr lang="fr-FR" baseline="30000" dirty="0"/>
              <a:t>0 </a:t>
            </a:r>
            <a:r>
              <a:rPr lang="fr-FR" dirty="0"/>
              <a:t>→ π</a:t>
            </a:r>
            <a:r>
              <a:rPr lang="fr-FR" baseline="30000" dirty="0"/>
              <a:t>-</a:t>
            </a:r>
            <a:r>
              <a:rPr lang="fr-FR" dirty="0"/>
              <a:t>µ</a:t>
            </a:r>
            <a:r>
              <a:rPr lang="fr-FR" baseline="30000" dirty="0"/>
              <a:t>+</a:t>
            </a:r>
            <a:r>
              <a:rPr lang="el-GR" dirty="0" smtClean="0">
                <a:sym typeface="Symbol"/>
              </a:rPr>
              <a:t></a:t>
            </a:r>
            <a:r>
              <a:rPr lang="en-US" dirty="0" smtClean="0">
                <a:sym typeface="Symbol"/>
              </a:rPr>
              <a:t> </a:t>
            </a:r>
          </a:p>
          <a:p>
            <a:r>
              <a:rPr lang="fr-FR" dirty="0" smtClean="0"/>
              <a:t>B</a:t>
            </a:r>
            <a:r>
              <a:rPr lang="fr-FR" baseline="-25000" dirty="0" smtClean="0"/>
              <a:t>s</a:t>
            </a:r>
            <a:r>
              <a:rPr lang="fr-FR" baseline="30000" dirty="0" smtClean="0"/>
              <a:t> </a:t>
            </a:r>
            <a:r>
              <a:rPr lang="fr-FR" dirty="0"/>
              <a:t>→ K</a:t>
            </a:r>
            <a:r>
              <a:rPr lang="fr-FR" baseline="30000" dirty="0"/>
              <a:t>-</a:t>
            </a:r>
            <a:r>
              <a:rPr lang="fr-FR" dirty="0"/>
              <a:t>µ</a:t>
            </a:r>
            <a:r>
              <a:rPr lang="fr-FR" baseline="30000" dirty="0"/>
              <a:t>+</a:t>
            </a:r>
            <a:r>
              <a:rPr lang="el-GR" dirty="0" smtClean="0">
                <a:sym typeface="Symbol"/>
              </a:rPr>
              <a:t></a:t>
            </a:r>
            <a:r>
              <a:rPr lang="en-US" dirty="0" smtClean="0">
                <a:sym typeface="Symbol"/>
              </a:rPr>
              <a:t> </a:t>
            </a:r>
          </a:p>
          <a:p>
            <a:r>
              <a:rPr lang="fr-FR" dirty="0" smtClean="0">
                <a:solidFill>
                  <a:srgbClr val="00B0F0"/>
                </a:solidFill>
              </a:rPr>
              <a:t>B</a:t>
            </a:r>
            <a:r>
              <a:rPr lang="fr-FR" baseline="30000" dirty="0" smtClean="0">
                <a:solidFill>
                  <a:srgbClr val="00B0F0"/>
                </a:solidFill>
              </a:rPr>
              <a:t> </a:t>
            </a:r>
            <a:r>
              <a:rPr lang="fr-FR" baseline="30000" dirty="0">
                <a:solidFill>
                  <a:srgbClr val="00B0F0"/>
                </a:solidFill>
              </a:rPr>
              <a:t>0/+</a:t>
            </a:r>
            <a:r>
              <a:rPr lang="fr-FR" dirty="0">
                <a:solidFill>
                  <a:srgbClr val="00B0F0"/>
                </a:solidFill>
              </a:rPr>
              <a:t>→ π</a:t>
            </a:r>
            <a:r>
              <a:rPr lang="fr-FR" baseline="30000" dirty="0">
                <a:solidFill>
                  <a:srgbClr val="00B0F0"/>
                </a:solidFill>
              </a:rPr>
              <a:t>0/+</a:t>
            </a:r>
            <a:r>
              <a:rPr lang="fr-FR" dirty="0">
                <a:solidFill>
                  <a:srgbClr val="00B0F0"/>
                </a:solidFill>
              </a:rPr>
              <a:t>µµ </a:t>
            </a:r>
          </a:p>
        </p:txBody>
      </p:sp>
      <p:sp>
        <p:nvSpPr>
          <p:cNvPr id="10" name="Rectangle 9"/>
          <p:cNvSpPr/>
          <p:nvPr/>
        </p:nvSpPr>
        <p:spPr>
          <a:xfrm>
            <a:off x="7542279" y="2827501"/>
            <a:ext cx="135165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33CC"/>
                </a:solidFill>
              </a:rPr>
              <a:t>B</a:t>
            </a:r>
            <a:r>
              <a:rPr lang="fr-FR" baseline="-25000" dirty="0">
                <a:solidFill>
                  <a:srgbClr val="FF33CC"/>
                </a:solidFill>
              </a:rPr>
              <a:t>d/s</a:t>
            </a:r>
            <a:r>
              <a:rPr lang="fr-FR" dirty="0">
                <a:solidFill>
                  <a:srgbClr val="FF33CC"/>
                </a:solidFill>
              </a:rPr>
              <a:t> </a:t>
            </a:r>
            <a:r>
              <a:rPr lang="en-US" dirty="0">
                <a:solidFill>
                  <a:srgbClr val="FF33CC"/>
                </a:solidFill>
              </a:rPr>
              <a:t>→</a:t>
            </a:r>
            <a:r>
              <a:rPr lang="fr-FR" dirty="0">
                <a:solidFill>
                  <a:srgbClr val="FF33CC"/>
                </a:solidFill>
              </a:rPr>
              <a:t> </a:t>
            </a:r>
            <a:r>
              <a:rPr lang="fr-FR" dirty="0" err="1">
                <a:solidFill>
                  <a:srgbClr val="FF33CC"/>
                </a:solidFill>
              </a:rPr>
              <a:t>h</a:t>
            </a:r>
            <a:r>
              <a:rPr lang="fr-FR" baseline="30000" dirty="0" err="1">
                <a:solidFill>
                  <a:srgbClr val="FF33CC"/>
                </a:solidFill>
              </a:rPr>
              <a:t>+</a:t>
            </a:r>
            <a:r>
              <a:rPr lang="fr-FR" dirty="0" err="1">
                <a:solidFill>
                  <a:srgbClr val="FF33CC"/>
                </a:solidFill>
              </a:rPr>
              <a:t>h</a:t>
            </a:r>
            <a:r>
              <a:rPr lang="fr-FR" dirty="0" smtClean="0">
                <a:solidFill>
                  <a:srgbClr val="FF33CC"/>
                </a:solidFill>
              </a:rPr>
              <a:t>’</a:t>
            </a:r>
            <a:r>
              <a:rPr lang="fr-FR" baseline="30000" dirty="0" smtClean="0">
                <a:solidFill>
                  <a:srgbClr val="FF33CC"/>
                </a:solidFill>
              </a:rPr>
              <a:t>-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B</a:t>
            </a:r>
            <a:r>
              <a:rPr lang="fr-FR" baseline="-25000" dirty="0" smtClean="0">
                <a:solidFill>
                  <a:srgbClr val="FF0000"/>
                </a:solidFill>
              </a:rPr>
              <a:t>s</a:t>
            </a:r>
            <a:r>
              <a:rPr lang="en-US" dirty="0">
                <a:solidFill>
                  <a:srgbClr val="FF0000"/>
                </a:solidFill>
              </a:rPr>
              <a:t>→</a:t>
            </a:r>
            <a:r>
              <a:rPr lang="en-US" dirty="0">
                <a:solidFill>
                  <a:srgbClr val="FF0000"/>
                </a:solidFill>
                <a:sym typeface="Symbol" pitchFamily="18" charset="2"/>
              </a:rPr>
              <a:t></a:t>
            </a:r>
            <a:r>
              <a:rPr lang="en-US" baseline="30000" dirty="0">
                <a:solidFill>
                  <a:srgbClr val="FF0000"/>
                </a:solidFill>
                <a:sym typeface="Symbol" pitchFamily="18" charset="2"/>
              </a:rPr>
              <a:t>+</a:t>
            </a:r>
            <a:r>
              <a:rPr lang="en-US" dirty="0">
                <a:solidFill>
                  <a:srgbClr val="FF0000"/>
                </a:solidFill>
                <a:sym typeface="Symbol" pitchFamily="18" charset="2"/>
              </a:rPr>
              <a:t></a:t>
            </a:r>
            <a:r>
              <a:rPr lang="en-US" baseline="30000" dirty="0" smtClean="0">
                <a:solidFill>
                  <a:srgbClr val="FF0000"/>
                </a:solidFill>
                <a:sym typeface="Symbol" pitchFamily="18" charset="2"/>
              </a:rPr>
              <a:t>-</a:t>
            </a:r>
          </a:p>
          <a:p>
            <a:r>
              <a:rPr lang="fr-FR" dirty="0">
                <a:solidFill>
                  <a:srgbClr val="00B050"/>
                </a:solidFill>
              </a:rPr>
              <a:t>B</a:t>
            </a:r>
            <a:r>
              <a:rPr lang="fr-FR" baseline="30000" dirty="0">
                <a:solidFill>
                  <a:srgbClr val="00B050"/>
                </a:solidFill>
              </a:rPr>
              <a:t>0</a:t>
            </a:r>
            <a:r>
              <a:rPr lang="en-US" dirty="0">
                <a:solidFill>
                  <a:srgbClr val="00B050"/>
                </a:solidFill>
              </a:rPr>
              <a:t>→</a:t>
            </a:r>
            <a:r>
              <a:rPr lang="en-US" dirty="0">
                <a:solidFill>
                  <a:srgbClr val="00B050"/>
                </a:solidFill>
                <a:sym typeface="Symbol" pitchFamily="18" charset="2"/>
              </a:rPr>
              <a:t></a:t>
            </a:r>
            <a:r>
              <a:rPr lang="en-US" baseline="30000" dirty="0">
                <a:solidFill>
                  <a:srgbClr val="00B050"/>
                </a:solidFill>
                <a:sym typeface="Symbol" pitchFamily="18" charset="2"/>
              </a:rPr>
              <a:t>+</a:t>
            </a:r>
            <a:r>
              <a:rPr lang="en-US" dirty="0">
                <a:solidFill>
                  <a:srgbClr val="00B050"/>
                </a:solidFill>
                <a:sym typeface="Symbol" pitchFamily="18" charset="2"/>
              </a:rPr>
              <a:t></a:t>
            </a:r>
            <a:r>
              <a:rPr lang="en-US" baseline="30000" dirty="0">
                <a:solidFill>
                  <a:srgbClr val="00B050"/>
                </a:solidFill>
                <a:sym typeface="Symbol" pitchFamily="18" charset="2"/>
              </a:rPr>
              <a:t>-</a:t>
            </a:r>
            <a:endParaRPr lang="fr-FR" dirty="0" smtClean="0">
              <a:solidFill>
                <a:srgbClr val="00B050"/>
              </a:solidFill>
            </a:endParaRPr>
          </a:p>
          <a:p>
            <a:r>
              <a:rPr lang="fr-FR" dirty="0">
                <a:solidFill>
                  <a:srgbClr val="0000FF"/>
                </a:solidFill>
              </a:rPr>
              <a:t>T</a:t>
            </a:r>
            <a:r>
              <a:rPr lang="fr-FR" dirty="0" smtClean="0">
                <a:solidFill>
                  <a:srgbClr val="0000FF"/>
                </a:solidFill>
              </a:rPr>
              <a:t>otal </a:t>
            </a:r>
            <a:endParaRPr lang="fr-FR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22870" y="1426518"/>
            <a:ext cx="41244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Voilà ! </a:t>
            </a:r>
            <a:endParaRPr lang="en-US" sz="5400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graphicFrame>
        <p:nvGraphicFramePr>
          <p:cNvPr id="1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9999650"/>
              </p:ext>
            </p:extLst>
          </p:nvPr>
        </p:nvGraphicFramePr>
        <p:xfrm>
          <a:off x="347679" y="4902994"/>
          <a:ext cx="4625975" cy="54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05" name="Equation" r:id="rId4" imgW="1981200" imgH="241300" progId="Equation.3">
                  <p:embed/>
                </p:oleObj>
              </mc:Choice>
              <mc:Fallback>
                <p:oleObj name="Equation" r:id="rId4" imgW="19812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679" y="4902994"/>
                        <a:ext cx="4625975" cy="541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8329188"/>
              </p:ext>
            </p:extLst>
          </p:nvPr>
        </p:nvGraphicFramePr>
        <p:xfrm>
          <a:off x="436672" y="5490686"/>
          <a:ext cx="4368620" cy="8656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06" name="Equation" r:id="rId6" imgW="2349500" imgH="482600" progId="Equation.3">
                  <p:embed/>
                </p:oleObj>
              </mc:Choice>
              <mc:Fallback>
                <p:oleObj name="Equation" r:id="rId6" imgW="23495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672" y="5490686"/>
                        <a:ext cx="4368620" cy="8656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347679" y="4695466"/>
            <a:ext cx="4789368" cy="171936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672" y="1079590"/>
            <a:ext cx="5390478" cy="294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898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66FF"/>
                </a:solidFill>
                <a:latin typeface="Times New Roman"/>
                <a:cs typeface="Times New Roman"/>
              </a:rPr>
              <a:t>LHC a </a:t>
            </a:r>
            <a:r>
              <a:rPr lang="en-US" dirty="0" err="1">
                <a:solidFill>
                  <a:srgbClr val="3366FF"/>
                </a:solidFill>
                <a:latin typeface="Times New Roman"/>
                <a:cs typeface="Times New Roman"/>
              </a:rPr>
              <a:t>Flavour</a:t>
            </a:r>
            <a:r>
              <a:rPr lang="en-US" dirty="0">
                <a:solidFill>
                  <a:srgbClr val="3366FF"/>
                </a:solidFill>
                <a:latin typeface="Times New Roman"/>
                <a:cs typeface="Times New Roman"/>
              </a:rPr>
              <a:t> Factory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>
                <a:latin typeface="Times New Roman"/>
                <a:cs typeface="Times New Roman"/>
              </a:rPr>
              <a:t>Large cross sections @ 7 TeV  : </a:t>
            </a:r>
          </a:p>
          <a:p>
            <a:pPr lvl="1">
              <a:buFont typeface="Courier New"/>
              <a:buChar char="o"/>
            </a:pPr>
            <a:r>
              <a:rPr lang="en-US" sz="2000">
                <a:latin typeface="Times New Roman"/>
                <a:cs typeface="Times New Roman"/>
              </a:rPr>
              <a:t> σ</a:t>
            </a:r>
            <a:r>
              <a:rPr lang="en-US" sz="2000" baseline="30000">
                <a:latin typeface="Times New Roman"/>
                <a:cs typeface="Times New Roman"/>
              </a:rPr>
              <a:t>inel</a:t>
            </a:r>
            <a:r>
              <a:rPr lang="en-US" sz="2000" baseline="-25000">
                <a:latin typeface="Times New Roman"/>
                <a:cs typeface="Times New Roman"/>
              </a:rPr>
              <a:t>pp  </a:t>
            </a:r>
            <a:r>
              <a:rPr lang="en-US" sz="2000">
                <a:latin typeface="Times New Roman"/>
                <a:cs typeface="Times New Roman"/>
              </a:rPr>
              <a:t>~ 60 mb </a:t>
            </a:r>
            <a:r>
              <a:rPr lang="en-US" sz="2000" smtClean="0">
                <a:latin typeface="Times New Roman"/>
                <a:cs typeface="Times New Roman"/>
              </a:rPr>
              <a:t>[JINST 7 (2012) P01010</a:t>
            </a:r>
          </a:p>
          <a:p>
            <a:pPr lvl="1">
              <a:buFont typeface="Courier New"/>
              <a:buChar char="o"/>
            </a:pPr>
            <a:r>
              <a:rPr lang="en-US" sz="2400">
                <a:latin typeface="Times New Roman"/>
                <a:cs typeface="Times New Roman"/>
              </a:rPr>
              <a:t>σ</a:t>
            </a:r>
            <a:r>
              <a:rPr lang="en-US" sz="2400" baseline="30000">
                <a:latin typeface="Times New Roman"/>
                <a:cs typeface="Times New Roman"/>
              </a:rPr>
              <a:t>inel</a:t>
            </a:r>
            <a:r>
              <a:rPr lang="en-US" sz="2400" baseline="-25000">
                <a:latin typeface="Times New Roman"/>
                <a:cs typeface="Times New Roman"/>
              </a:rPr>
              <a:t> </a:t>
            </a:r>
            <a:r>
              <a:rPr lang="en-US" sz="2400">
                <a:latin typeface="Times New Roman"/>
                <a:cs typeface="Times New Roman"/>
              </a:rPr>
              <a:t>(pp </a:t>
            </a:r>
            <a:r>
              <a:rPr lang="en-US" sz="2400">
                <a:latin typeface="Times New Roman"/>
                <a:cs typeface="Times New Roman"/>
                <a:sym typeface="Wingdings"/>
              </a:rPr>
              <a:t> charm</a:t>
            </a:r>
            <a:r>
              <a:rPr lang="en-US" sz="2400">
                <a:latin typeface="Times New Roman"/>
                <a:cs typeface="Times New Roman"/>
              </a:rPr>
              <a:t>)</a:t>
            </a:r>
            <a:r>
              <a:rPr lang="en-US" sz="2400" baseline="-25000">
                <a:latin typeface="Times New Roman"/>
                <a:cs typeface="Times New Roman"/>
              </a:rPr>
              <a:t>  </a:t>
            </a:r>
            <a:r>
              <a:rPr lang="en-US" sz="2400">
                <a:latin typeface="Times New Roman"/>
                <a:cs typeface="Times New Roman"/>
              </a:rPr>
              <a:t>~ 6 mb </a:t>
            </a:r>
            <a:r>
              <a:rPr lang="en-US" sz="2400" smtClean="0">
                <a:latin typeface="Times New Roman"/>
                <a:cs typeface="Times New Roman"/>
              </a:rPr>
              <a:t>[LHCb-CONF-2010-013]</a:t>
            </a:r>
            <a:r>
              <a:rPr lang="en-US" sz="2400">
                <a:latin typeface="Times New Roman"/>
                <a:cs typeface="Times New Roman"/>
              </a:rPr>
              <a:t> </a:t>
            </a:r>
          </a:p>
          <a:p>
            <a:pPr lvl="1">
              <a:buFont typeface="Courier New"/>
              <a:buChar char="o"/>
            </a:pPr>
            <a:r>
              <a:rPr lang="en-US" sz="2400">
                <a:latin typeface="Times New Roman"/>
                <a:cs typeface="Times New Roman"/>
              </a:rPr>
              <a:t>σ</a:t>
            </a:r>
            <a:r>
              <a:rPr lang="en-US" sz="2400" baseline="30000">
                <a:latin typeface="Times New Roman"/>
                <a:cs typeface="Times New Roman"/>
              </a:rPr>
              <a:t>inel</a:t>
            </a:r>
            <a:r>
              <a:rPr lang="en-US" sz="2400" baseline="-25000">
                <a:latin typeface="Times New Roman"/>
                <a:cs typeface="Times New Roman"/>
              </a:rPr>
              <a:t> </a:t>
            </a:r>
            <a:r>
              <a:rPr lang="en-US" sz="2400">
                <a:latin typeface="Times New Roman"/>
                <a:cs typeface="Times New Roman"/>
              </a:rPr>
              <a:t>(pp </a:t>
            </a:r>
            <a:r>
              <a:rPr lang="en-US" sz="2400">
                <a:latin typeface="Times New Roman"/>
                <a:cs typeface="Times New Roman"/>
                <a:sym typeface="Wingdings"/>
              </a:rPr>
              <a:t> beauty </a:t>
            </a:r>
            <a:r>
              <a:rPr lang="en-US" sz="2400">
                <a:latin typeface="Times New Roman"/>
                <a:cs typeface="Times New Roman"/>
              </a:rPr>
              <a:t>)</a:t>
            </a:r>
            <a:r>
              <a:rPr lang="en-US" sz="2400" baseline="-25000">
                <a:latin typeface="Times New Roman"/>
                <a:cs typeface="Times New Roman"/>
              </a:rPr>
              <a:t>  </a:t>
            </a:r>
            <a:r>
              <a:rPr lang="en-US" sz="2400">
                <a:latin typeface="Times New Roman"/>
                <a:cs typeface="Times New Roman"/>
              </a:rPr>
              <a:t>~ 0.3 mb </a:t>
            </a:r>
            <a:r>
              <a:rPr lang="en-US" sz="2400" smtClean="0">
                <a:latin typeface="Times New Roman"/>
                <a:cs typeface="Times New Roman"/>
              </a:rPr>
              <a:t>[PLB 694 (2010) 209]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1F6AA-21E4-6C4B-B0D0-E39F5A257B45}" type="slidenum">
              <a:rPr lang="en-US"/>
              <a:pPr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209" y="3855933"/>
            <a:ext cx="3140230" cy="25004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6944" y="4987809"/>
            <a:ext cx="3012512" cy="13685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5762" y="6304002"/>
            <a:ext cx="3199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latin typeface="Times New Roman"/>
                <a:cs typeface="Times New Roman"/>
              </a:rPr>
              <a:t>Initial motivation for the design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06941" y="3855933"/>
            <a:ext cx="35909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690A8C"/>
                </a:solidFill>
                <a:latin typeface="Times New Roman"/>
                <a:cs typeface="Times New Roman"/>
              </a:rPr>
              <a:t>In high energy collisions, bb/cc pairs </a:t>
            </a:r>
          </a:p>
          <a:p>
            <a:r>
              <a:rPr lang="en-US" smtClean="0">
                <a:solidFill>
                  <a:srgbClr val="690A8C"/>
                </a:solidFill>
                <a:latin typeface="Times New Roman"/>
                <a:cs typeface="Times New Roman"/>
              </a:rPr>
              <a:t>are produced predominantly in </a:t>
            </a:r>
          </a:p>
          <a:p>
            <a:r>
              <a:rPr lang="en-US" smtClean="0">
                <a:solidFill>
                  <a:srgbClr val="690A8C"/>
                </a:solidFill>
                <a:latin typeface="Times New Roman"/>
                <a:cs typeface="Times New Roman"/>
              </a:rPr>
              <a:t>the forward or backward directions</a:t>
            </a:r>
            <a:endParaRPr lang="en-US">
              <a:solidFill>
                <a:srgbClr val="690A8C"/>
              </a:solidFill>
              <a:latin typeface="Times New Roman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7209" y="3704980"/>
            <a:ext cx="3768944" cy="3016495"/>
          </a:xfrm>
          <a:prstGeom prst="rect">
            <a:avLst/>
          </a:prstGeom>
          <a:solidFill>
            <a:schemeClr val="bg2">
              <a:alpha val="0"/>
            </a:schemeClr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338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i="1" dirty="0" smtClean="0">
                <a:latin typeface="Times New Roman"/>
                <a:cs typeface="Times New Roman"/>
              </a:rPr>
              <a:t>“La patience </a:t>
            </a:r>
            <a:r>
              <a:rPr lang="en-US" sz="3200" i="1" dirty="0" err="1" smtClean="0">
                <a:latin typeface="Times New Roman"/>
                <a:cs typeface="Times New Roman"/>
              </a:rPr>
              <a:t>est</a:t>
            </a:r>
            <a:r>
              <a:rPr lang="en-US" sz="3200" i="1" dirty="0" smtClean="0">
                <a:latin typeface="Times New Roman"/>
                <a:cs typeface="Times New Roman"/>
              </a:rPr>
              <a:t> </a:t>
            </a:r>
            <a:r>
              <a:rPr lang="en-US" sz="3200" i="1" dirty="0" err="1" smtClean="0">
                <a:latin typeface="Times New Roman"/>
                <a:cs typeface="Times New Roman"/>
              </a:rPr>
              <a:t>amère</a:t>
            </a:r>
            <a:r>
              <a:rPr lang="en-US" sz="3200" i="1" dirty="0" smtClean="0">
                <a:latin typeface="Times New Roman"/>
                <a:cs typeface="Times New Roman"/>
              </a:rPr>
              <a:t> </a:t>
            </a:r>
            <a:r>
              <a:rPr lang="en-US" sz="3200" i="1" dirty="0" err="1" smtClean="0">
                <a:latin typeface="Times New Roman"/>
                <a:cs typeface="Times New Roman"/>
              </a:rPr>
              <a:t>mais</a:t>
            </a:r>
            <a:r>
              <a:rPr lang="en-US" sz="3200" i="1" dirty="0" smtClean="0">
                <a:latin typeface="Times New Roman"/>
                <a:cs typeface="Times New Roman"/>
              </a:rPr>
              <a:t> son fruit </a:t>
            </a:r>
            <a:r>
              <a:rPr lang="en-US" sz="3200" i="1" dirty="0" err="1" smtClean="0">
                <a:latin typeface="Times New Roman"/>
                <a:cs typeface="Times New Roman"/>
              </a:rPr>
              <a:t>est</a:t>
            </a:r>
            <a:r>
              <a:rPr lang="en-US" sz="3200" i="1" dirty="0" smtClean="0">
                <a:latin typeface="Times New Roman"/>
                <a:cs typeface="Times New Roman"/>
              </a:rPr>
              <a:t> </a:t>
            </a:r>
            <a:r>
              <a:rPr lang="en-US" sz="3200" i="1" dirty="0" err="1" smtClean="0">
                <a:latin typeface="Times New Roman"/>
                <a:cs typeface="Times New Roman"/>
              </a:rPr>
              <a:t>doux</a:t>
            </a:r>
            <a:r>
              <a:rPr lang="en-US" sz="3200" i="1" dirty="0" smtClean="0">
                <a:latin typeface="Times New Roman"/>
                <a:cs typeface="Times New Roman"/>
              </a:rPr>
              <a:t>”</a:t>
            </a:r>
            <a:endParaRPr lang="en-US" sz="3200" i="1" dirty="0">
              <a:latin typeface="Times New Roman"/>
              <a:cs typeface="Times New Roman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39" y="1525748"/>
            <a:ext cx="7345020" cy="4830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42AB8-C172-7B4B-8C86-C8F2C7B6327C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572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796389"/>
            <a:ext cx="8229600" cy="1143000"/>
          </a:xfrm>
        </p:spPr>
        <p:txBody>
          <a:bodyPr>
            <a:noAutofit/>
          </a:bodyPr>
          <a:lstStyle/>
          <a:p>
            <a:r>
              <a:rPr lang="fr-FR" sz="48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An </a:t>
            </a:r>
            <a:r>
              <a:rPr lang="fr-FR" sz="4800" dirty="0" err="1" smtClean="0">
                <a:solidFill>
                  <a:srgbClr val="3366FF"/>
                </a:solidFill>
                <a:latin typeface="Times New Roman"/>
                <a:cs typeface="Times New Roman"/>
              </a:rPr>
              <a:t>other</a:t>
            </a:r>
            <a:r>
              <a:rPr lang="fr-FR" sz="48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 </a:t>
            </a:r>
            <a:r>
              <a:rPr lang="fr-FR" sz="4800" dirty="0" err="1" smtClean="0">
                <a:solidFill>
                  <a:srgbClr val="3366FF"/>
                </a:solidFill>
                <a:latin typeface="Times New Roman"/>
                <a:cs typeface="Times New Roman"/>
              </a:rPr>
              <a:t>less</a:t>
            </a:r>
            <a:r>
              <a:rPr lang="fr-FR" sz="48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 rare FCNC</a:t>
            </a:r>
            <a:br>
              <a:rPr lang="fr-FR" sz="4800" dirty="0" smtClean="0">
                <a:solidFill>
                  <a:srgbClr val="3366FF"/>
                </a:solidFill>
                <a:latin typeface="Times New Roman"/>
                <a:cs typeface="Times New Roman"/>
              </a:rPr>
            </a:br>
            <a:endParaRPr lang="en-US" sz="4800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804" y="1683324"/>
            <a:ext cx="6787413" cy="428736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42AB8-C172-7B4B-8C86-C8F2C7B6327C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83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3"/>
          <p:cNvSpPr txBox="1">
            <a:spLocks/>
          </p:cNvSpPr>
          <p:nvPr/>
        </p:nvSpPr>
        <p:spPr>
          <a:xfrm>
            <a:off x="6584175" y="642861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E20A7-3C46-6547-A1D1-21F29DFE7C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0975" y="681868"/>
            <a:ext cx="701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Century Gothic"/>
                <a:cs typeface="Century Gothic"/>
              </a:rPr>
              <a:t>SM : </a:t>
            </a:r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/>
        </p:nvGraphicFramePr>
        <p:xfrm>
          <a:off x="118288" y="4635519"/>
          <a:ext cx="5322887" cy="700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8" name="Equation" r:id="rId3" imgW="3860800" imgH="508000" progId="Equation.DSMT4">
                  <p:embed/>
                </p:oleObj>
              </mc:Choice>
              <mc:Fallback>
                <p:oleObj name="Equation" r:id="rId3" imgW="3860800" imgH="508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288" y="4635519"/>
                        <a:ext cx="5322887" cy="700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2350313" y="84061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000">
              <a:latin typeface="Century Gothic"/>
              <a:cs typeface="Century Gothic"/>
            </a:endParaRPr>
          </a:p>
        </p:txBody>
      </p:sp>
      <p:sp>
        <p:nvSpPr>
          <p:cNvPr id="11" name="Text Box 30"/>
          <p:cNvSpPr txBox="1">
            <a:spLocks noChangeArrowheads="1"/>
          </p:cNvSpPr>
          <p:nvPr/>
        </p:nvSpPr>
        <p:spPr bwMode="auto">
          <a:xfrm>
            <a:off x="30975" y="5326870"/>
            <a:ext cx="2828925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i="1" dirty="0" err="1">
                <a:solidFill>
                  <a:srgbClr val="FF0000"/>
                </a:solidFill>
                <a:latin typeface="Times New Roman"/>
                <a:cs typeface="Times New Roman"/>
              </a:rPr>
              <a:t>C</a:t>
            </a:r>
            <a:r>
              <a:rPr lang="en-US" sz="2400" i="1" baseline="-25000" dirty="0" err="1">
                <a:solidFill>
                  <a:srgbClr val="FF0000"/>
                </a:solidFill>
                <a:latin typeface="Times New Roman"/>
                <a:cs typeface="Times New Roman"/>
              </a:rPr>
              <a:t>i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 : short distance Wilson coefficient (pert. ) </a:t>
            </a: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2874188" y="5337194"/>
            <a:ext cx="28289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i="1" dirty="0" err="1">
                <a:solidFill>
                  <a:srgbClr val="0000FF"/>
                </a:solidFill>
                <a:latin typeface="Times New Roman"/>
                <a:cs typeface="Times New Roman"/>
              </a:rPr>
              <a:t>O</a:t>
            </a:r>
            <a:r>
              <a:rPr lang="en-US" sz="2400" i="1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i</a:t>
            </a: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 : long distance operator (non-pert.) </a:t>
            </a:r>
          </a:p>
        </p:txBody>
      </p:sp>
      <p:sp>
        <p:nvSpPr>
          <p:cNvPr id="13" name="Text Box 33"/>
          <p:cNvSpPr txBox="1">
            <a:spLocks noChangeArrowheads="1"/>
          </p:cNvSpPr>
          <p:nvPr/>
        </p:nvSpPr>
        <p:spPr bwMode="auto">
          <a:xfrm>
            <a:off x="3607045" y="3697619"/>
            <a:ext cx="241816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606060"/>
                </a:solidFill>
                <a:latin typeface="Times New Roman"/>
                <a:cs typeface="Times New Roman"/>
              </a:rPr>
              <a:t>Right handed part</a:t>
            </a:r>
          </a:p>
          <a:p>
            <a:r>
              <a:rPr lang="en-US" dirty="0">
                <a:solidFill>
                  <a:srgbClr val="606060"/>
                </a:solidFill>
                <a:latin typeface="Times New Roman"/>
                <a:cs typeface="Times New Roman"/>
              </a:rPr>
              <a:t>(suppressed in SM)</a:t>
            </a:r>
          </a:p>
        </p:txBody>
      </p:sp>
      <p:sp>
        <p:nvSpPr>
          <p:cNvPr id="14" name="AutoShape 34"/>
          <p:cNvSpPr>
            <a:spLocks/>
          </p:cNvSpPr>
          <p:nvPr/>
        </p:nvSpPr>
        <p:spPr bwMode="auto">
          <a:xfrm rot="16200000">
            <a:off x="4653775" y="3737512"/>
            <a:ext cx="142875" cy="1584325"/>
          </a:xfrm>
          <a:prstGeom prst="rightBracket">
            <a:avLst>
              <a:gd name="adj" fmla="val 9240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5" name="ZoneTexte 14"/>
          <p:cNvSpPr txBox="1">
            <a:spLocks noChangeArrowheads="1"/>
          </p:cNvSpPr>
          <p:nvPr/>
        </p:nvSpPr>
        <p:spPr bwMode="auto">
          <a:xfrm>
            <a:off x="30975" y="2205868"/>
            <a:ext cx="90578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Interferences between all these </a:t>
            </a:r>
            <a:r>
              <a:rPr lang="en-US" sz="2400" dirty="0" smtClean="0">
                <a:latin typeface="Times New Roman"/>
                <a:cs typeface="Times New Roman"/>
              </a:rPr>
              <a:t>diagrams: </a:t>
            </a:r>
            <a:r>
              <a:rPr lang="en-US" sz="2400" dirty="0">
                <a:latin typeface="Times New Roman"/>
                <a:cs typeface="Times New Roman"/>
              </a:rPr>
              <a:t>a large number of observables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45975" y="5432738"/>
            <a:ext cx="2187575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8"/>
          <p:cNvGrpSpPr>
            <a:grpSpLocks/>
          </p:cNvGrpSpPr>
          <p:nvPr/>
        </p:nvGrpSpPr>
        <p:grpSpPr bwMode="auto">
          <a:xfrm>
            <a:off x="6114276" y="2707518"/>
            <a:ext cx="3122613" cy="2089150"/>
            <a:chOff x="2971" y="2341"/>
            <a:chExt cx="1967" cy="1316"/>
          </a:xfrm>
        </p:grpSpPr>
        <p:grpSp>
          <p:nvGrpSpPr>
            <p:cNvPr id="18" name="Group 9"/>
            <p:cNvGrpSpPr>
              <a:grpSpLocks/>
            </p:cNvGrpSpPr>
            <p:nvPr/>
          </p:nvGrpSpPr>
          <p:grpSpPr bwMode="auto">
            <a:xfrm>
              <a:off x="2971" y="2341"/>
              <a:ext cx="1967" cy="1316"/>
              <a:chOff x="0" y="799"/>
              <a:chExt cx="1967" cy="1316"/>
            </a:xfrm>
          </p:grpSpPr>
          <p:grpSp>
            <p:nvGrpSpPr>
              <p:cNvPr id="23" name="Group 10"/>
              <p:cNvGrpSpPr>
                <a:grpSpLocks/>
              </p:cNvGrpSpPr>
              <p:nvPr/>
            </p:nvGrpSpPr>
            <p:grpSpPr bwMode="auto">
              <a:xfrm>
                <a:off x="107" y="980"/>
                <a:ext cx="1429" cy="900"/>
                <a:chOff x="-68" y="740"/>
                <a:chExt cx="1815" cy="1179"/>
              </a:xfrm>
            </p:grpSpPr>
            <p:sp>
              <p:nvSpPr>
                <p:cNvPr id="35" name="AutoShape 11"/>
                <p:cNvSpPr>
                  <a:spLocks noChangeArrowheads="1"/>
                </p:cNvSpPr>
                <p:nvPr/>
              </p:nvSpPr>
              <p:spPr bwMode="auto">
                <a:xfrm flipH="1">
                  <a:off x="-68" y="740"/>
                  <a:ext cx="1815" cy="1179"/>
                </a:xfrm>
                <a:prstGeom prst="parallelogram">
                  <a:avLst>
                    <a:gd name="adj" fmla="val 80913"/>
                  </a:avLst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36" name="Line 12"/>
                <p:cNvSpPr>
                  <a:spLocks noChangeShapeType="1"/>
                </p:cNvSpPr>
                <p:nvPr/>
              </p:nvSpPr>
              <p:spPr bwMode="auto">
                <a:xfrm>
                  <a:off x="567" y="981"/>
                  <a:ext cx="680" cy="8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37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885" y="1568"/>
                  <a:ext cx="406" cy="30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fr-FR">
                      <a:solidFill>
                        <a:srgbClr val="FF0000"/>
                      </a:solidFill>
                      <a:latin typeface="Century Gothic"/>
                      <a:cs typeface="Century Gothic"/>
                    </a:rPr>
                    <a:t>μ</a:t>
                  </a:r>
                  <a:r>
                    <a:rPr lang="en-US" b="1" baseline="30000">
                      <a:solidFill>
                        <a:srgbClr val="FF0000"/>
                      </a:solidFill>
                      <a:latin typeface="Century Gothic"/>
                      <a:cs typeface="Century Gothic"/>
                    </a:rPr>
                    <a:t>+</a:t>
                  </a:r>
                </a:p>
              </p:txBody>
            </p:sp>
            <p:sp>
              <p:nvSpPr>
                <p:cNvPr id="38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354" y="855"/>
                  <a:ext cx="384" cy="30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fr-FR">
                      <a:solidFill>
                        <a:srgbClr val="FF0000"/>
                      </a:solidFill>
                      <a:latin typeface="Century Gothic"/>
                      <a:cs typeface="Century Gothic"/>
                    </a:rPr>
                    <a:t>μ</a:t>
                  </a:r>
                  <a:r>
                    <a:rPr lang="en-US" b="1" baseline="30000">
                      <a:solidFill>
                        <a:srgbClr val="FF0000"/>
                      </a:solidFill>
                      <a:latin typeface="Century Gothic"/>
                      <a:cs typeface="Century Gothic"/>
                    </a:rPr>
                    <a:t>-</a:t>
                  </a:r>
                </a:p>
              </p:txBody>
            </p:sp>
          </p:grpSp>
          <p:sp>
            <p:nvSpPr>
              <p:cNvPr id="24" name="AutoShape 15"/>
              <p:cNvSpPr>
                <a:spLocks noChangeArrowheads="1"/>
              </p:cNvSpPr>
              <p:nvPr/>
            </p:nvSpPr>
            <p:spPr bwMode="auto">
              <a:xfrm flipH="1">
                <a:off x="1071" y="799"/>
                <a:ext cx="857" cy="1316"/>
              </a:xfrm>
              <a:prstGeom prst="parallelogram">
                <a:avLst>
                  <a:gd name="adj" fmla="val 27912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25" name="Line 16"/>
              <p:cNvSpPr>
                <a:spLocks noChangeShapeType="1"/>
              </p:cNvSpPr>
              <p:nvPr/>
            </p:nvSpPr>
            <p:spPr bwMode="auto">
              <a:xfrm>
                <a:off x="1419" y="1007"/>
                <a:ext cx="179" cy="9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26" name="Text Box 17"/>
              <p:cNvSpPr txBox="1">
                <a:spLocks noChangeArrowheads="1"/>
              </p:cNvSpPr>
              <p:nvPr/>
            </p:nvSpPr>
            <p:spPr bwMode="auto">
              <a:xfrm>
                <a:off x="1427" y="903"/>
                <a:ext cx="25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>
                    <a:solidFill>
                      <a:schemeClr val="tx2"/>
                    </a:solidFill>
                    <a:latin typeface="Century Gothic"/>
                    <a:cs typeface="Century Gothic"/>
                  </a:rPr>
                  <a:t>K</a:t>
                </a:r>
                <a:r>
                  <a:rPr lang="en-US" b="1" baseline="30000">
                    <a:solidFill>
                      <a:schemeClr val="tx2"/>
                    </a:solidFill>
                    <a:latin typeface="Century Gothic"/>
                    <a:cs typeface="Century Gothic"/>
                  </a:rPr>
                  <a:t>-</a:t>
                </a:r>
              </a:p>
            </p:txBody>
          </p:sp>
          <p:sp>
            <p:nvSpPr>
              <p:cNvPr id="27" name="Text Box 18"/>
              <p:cNvSpPr txBox="1">
                <a:spLocks noChangeArrowheads="1"/>
              </p:cNvSpPr>
              <p:nvPr/>
            </p:nvSpPr>
            <p:spPr bwMode="auto">
              <a:xfrm>
                <a:off x="1641" y="1803"/>
                <a:ext cx="326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i="1">
                    <a:latin typeface="Century Gothic"/>
                    <a:cs typeface="Century Gothic"/>
                  </a:rPr>
                  <a:t>π</a:t>
                </a:r>
                <a:r>
                  <a:rPr lang="en-US" b="1" baseline="30000">
                    <a:solidFill>
                      <a:schemeClr val="tx2"/>
                    </a:solidFill>
                    <a:latin typeface="Century Gothic"/>
                    <a:cs typeface="Century Gothic"/>
                    <a:sym typeface="Symbol" charset="2"/>
                  </a:rPr>
                  <a:t>+</a:t>
                </a:r>
              </a:p>
            </p:txBody>
          </p:sp>
          <p:sp>
            <p:nvSpPr>
              <p:cNvPr id="28" name="Line 19"/>
              <p:cNvSpPr>
                <a:spLocks noChangeShapeType="1"/>
              </p:cNvSpPr>
              <p:nvPr/>
            </p:nvSpPr>
            <p:spPr bwMode="auto">
              <a:xfrm>
                <a:off x="0" y="1457"/>
                <a:ext cx="189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29" name="Line 20"/>
              <p:cNvSpPr>
                <a:spLocks noChangeShapeType="1"/>
              </p:cNvSpPr>
              <p:nvPr/>
            </p:nvSpPr>
            <p:spPr bwMode="auto">
              <a:xfrm>
                <a:off x="1094" y="1352"/>
                <a:ext cx="428" cy="48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30" name="Line 21"/>
              <p:cNvSpPr>
                <a:spLocks noChangeShapeType="1"/>
              </p:cNvSpPr>
              <p:nvPr/>
            </p:nvSpPr>
            <p:spPr bwMode="auto">
              <a:xfrm>
                <a:off x="1107" y="1878"/>
                <a:ext cx="42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31" name="Oval 22"/>
              <p:cNvSpPr>
                <a:spLocks noChangeArrowheads="1"/>
              </p:cNvSpPr>
              <p:nvPr/>
            </p:nvSpPr>
            <p:spPr bwMode="auto">
              <a:xfrm>
                <a:off x="1179" y="1440"/>
                <a:ext cx="35" cy="35"/>
              </a:xfrm>
              <a:prstGeom prst="ellipse">
                <a:avLst/>
              </a:pr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32" name="Freeform 23"/>
              <p:cNvSpPr>
                <a:spLocks/>
              </p:cNvSpPr>
              <p:nvPr/>
            </p:nvSpPr>
            <p:spPr bwMode="auto">
              <a:xfrm>
                <a:off x="964" y="1099"/>
                <a:ext cx="178" cy="81"/>
              </a:xfrm>
              <a:custGeom>
                <a:avLst/>
                <a:gdLst>
                  <a:gd name="T0" fmla="*/ 87 w 226"/>
                  <a:gd name="T1" fmla="*/ 5 h 106"/>
                  <a:gd name="T2" fmla="*/ 35 w 226"/>
                  <a:gd name="T3" fmla="*/ 5 h 106"/>
                  <a:gd name="T4" fmla="*/ 0 w 226"/>
                  <a:gd name="T5" fmla="*/ 36 h 106"/>
                  <a:gd name="T6" fmla="*/ 0 60000 65536"/>
                  <a:gd name="T7" fmla="*/ 0 60000 65536"/>
                  <a:gd name="T8" fmla="*/ 0 60000 65536"/>
                  <a:gd name="T9" fmla="*/ 0 w 226"/>
                  <a:gd name="T10" fmla="*/ 0 h 106"/>
                  <a:gd name="T11" fmla="*/ 226 w 226"/>
                  <a:gd name="T12" fmla="*/ 106 h 10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" h="106">
                    <a:moveTo>
                      <a:pt x="226" y="15"/>
                    </a:moveTo>
                    <a:cubicBezTo>
                      <a:pt x="177" y="7"/>
                      <a:pt x="128" y="0"/>
                      <a:pt x="90" y="15"/>
                    </a:cubicBezTo>
                    <a:cubicBezTo>
                      <a:pt x="52" y="30"/>
                      <a:pt x="26" y="68"/>
                      <a:pt x="0" y="106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 type="arrow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33" name="Rectangle 24"/>
              <p:cNvSpPr>
                <a:spLocks noChangeArrowheads="1"/>
              </p:cNvSpPr>
              <p:nvPr/>
            </p:nvSpPr>
            <p:spPr bwMode="auto">
              <a:xfrm>
                <a:off x="884" y="890"/>
                <a:ext cx="262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ru-RU" b="1">
                    <a:solidFill>
                      <a:srgbClr val="FF0000"/>
                    </a:solidFill>
                    <a:latin typeface="Century Gothic"/>
                    <a:cs typeface="Century Gothic"/>
                  </a:rPr>
                  <a:t>Ф</a:t>
                </a:r>
                <a:endParaRPr lang="en-US" b="1">
                  <a:solidFill>
                    <a:srgbClr val="FF0000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34" name="Text Box 25"/>
              <p:cNvSpPr txBox="1">
                <a:spLocks noChangeArrowheads="1"/>
              </p:cNvSpPr>
              <p:nvPr/>
            </p:nvSpPr>
            <p:spPr bwMode="auto">
              <a:xfrm>
                <a:off x="1156" y="1304"/>
                <a:ext cx="201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>
                    <a:solidFill>
                      <a:schemeClr val="accent2"/>
                    </a:solidFill>
                    <a:latin typeface="Century Gothic"/>
                    <a:cs typeface="Century Gothic"/>
                  </a:rPr>
                  <a:t>B</a:t>
                </a:r>
              </a:p>
            </p:txBody>
          </p:sp>
        </p:grpSp>
        <p:sp>
          <p:nvSpPr>
            <p:cNvPr id="19" name="Freeform 26"/>
            <p:cNvSpPr>
              <a:spLocks/>
            </p:cNvSpPr>
            <p:nvPr/>
          </p:nvSpPr>
          <p:spPr bwMode="auto">
            <a:xfrm>
              <a:off x="4436" y="2849"/>
              <a:ext cx="272" cy="159"/>
            </a:xfrm>
            <a:custGeom>
              <a:avLst/>
              <a:gdLst>
                <a:gd name="T0" fmla="*/ 272 w 272"/>
                <a:gd name="T1" fmla="*/ 159 h 159"/>
                <a:gd name="T2" fmla="*/ 182 w 272"/>
                <a:gd name="T3" fmla="*/ 23 h 159"/>
                <a:gd name="T4" fmla="*/ 0 w 272"/>
                <a:gd name="T5" fmla="*/ 23 h 159"/>
                <a:gd name="T6" fmla="*/ 0 60000 65536"/>
                <a:gd name="T7" fmla="*/ 0 60000 65536"/>
                <a:gd name="T8" fmla="*/ 0 60000 65536"/>
                <a:gd name="T9" fmla="*/ 0 w 272"/>
                <a:gd name="T10" fmla="*/ 0 h 159"/>
                <a:gd name="T11" fmla="*/ 272 w 272"/>
                <a:gd name="T12" fmla="*/ 159 h 15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2" h="159">
                  <a:moveTo>
                    <a:pt x="272" y="159"/>
                  </a:moveTo>
                  <a:cubicBezTo>
                    <a:pt x="249" y="102"/>
                    <a:pt x="227" y="46"/>
                    <a:pt x="182" y="23"/>
                  </a:cubicBezTo>
                  <a:cubicBezTo>
                    <a:pt x="137" y="0"/>
                    <a:pt x="68" y="11"/>
                    <a:pt x="0" y="23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20" name="Text Box 27"/>
            <p:cNvSpPr txBox="1">
              <a:spLocks noChangeArrowheads="1"/>
            </p:cNvSpPr>
            <p:nvPr/>
          </p:nvSpPr>
          <p:spPr bwMode="auto">
            <a:xfrm>
              <a:off x="4513" y="2614"/>
              <a:ext cx="32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l-GR" b="1">
                  <a:solidFill>
                    <a:srgbClr val="FF0000"/>
                  </a:solidFill>
                  <a:latin typeface="Century Gothic"/>
                  <a:cs typeface="Century Gothic"/>
                </a:rPr>
                <a:t>θ</a:t>
              </a:r>
              <a:r>
                <a:rPr lang="fr-FR" b="1" baseline="-25000">
                  <a:solidFill>
                    <a:srgbClr val="FF0000"/>
                  </a:solidFill>
                  <a:latin typeface="Century Gothic"/>
                  <a:cs typeface="Century Gothic"/>
                </a:rPr>
                <a:t>K</a:t>
              </a:r>
              <a:endParaRPr lang="el-GR" b="1" baseline="-25000">
                <a:solidFill>
                  <a:srgbClr val="FF0000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21" name="Freeform 28"/>
            <p:cNvSpPr>
              <a:spLocks/>
            </p:cNvSpPr>
            <p:nvPr/>
          </p:nvSpPr>
          <p:spPr bwMode="auto">
            <a:xfrm>
              <a:off x="3696" y="2840"/>
              <a:ext cx="272" cy="159"/>
            </a:xfrm>
            <a:custGeom>
              <a:avLst/>
              <a:gdLst>
                <a:gd name="T0" fmla="*/ 272 w 272"/>
                <a:gd name="T1" fmla="*/ 159 h 159"/>
                <a:gd name="T2" fmla="*/ 182 w 272"/>
                <a:gd name="T3" fmla="*/ 23 h 159"/>
                <a:gd name="T4" fmla="*/ 0 w 272"/>
                <a:gd name="T5" fmla="*/ 23 h 159"/>
                <a:gd name="T6" fmla="*/ 0 60000 65536"/>
                <a:gd name="T7" fmla="*/ 0 60000 65536"/>
                <a:gd name="T8" fmla="*/ 0 60000 65536"/>
                <a:gd name="T9" fmla="*/ 0 w 272"/>
                <a:gd name="T10" fmla="*/ 0 h 159"/>
                <a:gd name="T11" fmla="*/ 272 w 272"/>
                <a:gd name="T12" fmla="*/ 159 h 15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2" h="159">
                  <a:moveTo>
                    <a:pt x="272" y="159"/>
                  </a:moveTo>
                  <a:cubicBezTo>
                    <a:pt x="249" y="102"/>
                    <a:pt x="227" y="46"/>
                    <a:pt x="182" y="23"/>
                  </a:cubicBezTo>
                  <a:cubicBezTo>
                    <a:pt x="137" y="0"/>
                    <a:pt x="68" y="11"/>
                    <a:pt x="0" y="23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22" name="Text Box 29"/>
            <p:cNvSpPr txBox="1">
              <a:spLocks noChangeArrowheads="1"/>
            </p:cNvSpPr>
            <p:nvPr/>
          </p:nvSpPr>
          <p:spPr bwMode="auto">
            <a:xfrm>
              <a:off x="3651" y="2614"/>
              <a:ext cx="31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l-GR" b="1">
                  <a:solidFill>
                    <a:srgbClr val="FF0000"/>
                  </a:solidFill>
                  <a:latin typeface="Century Gothic"/>
                  <a:cs typeface="Century Gothic"/>
                </a:rPr>
                <a:t>θ</a:t>
              </a:r>
              <a:r>
                <a:rPr lang="fr-FR" b="1" baseline="-25000">
                  <a:solidFill>
                    <a:srgbClr val="FF0000"/>
                  </a:solidFill>
                  <a:latin typeface="Century Gothic"/>
                  <a:cs typeface="Century Gothic"/>
                </a:rPr>
                <a:t>ℓ</a:t>
              </a:r>
            </a:p>
          </p:txBody>
        </p:sp>
      </p:grp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30975" y="2739268"/>
            <a:ext cx="655320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Clr>
                <a:srgbClr val="990033"/>
              </a:buClr>
            </a:pP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  <a:sym typeface="Symbol" charset="2"/>
              </a:rPr>
              <a:t>System described by </a:t>
            </a:r>
            <a:endParaRPr lang="en-US" sz="2400" dirty="0" smtClean="0">
              <a:solidFill>
                <a:srgbClr val="000000"/>
              </a:solidFill>
              <a:latin typeface="Times New Roman"/>
              <a:cs typeface="Times New Roman"/>
              <a:sym typeface="Symbol" charset="2"/>
            </a:endParaRPr>
          </a:p>
          <a:p>
            <a:pPr lvl="1">
              <a:buClr>
                <a:srgbClr val="008000"/>
              </a:buClr>
              <a:buFontTx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  <a:sym typeface="Symbol" charset="2"/>
              </a:rPr>
              <a:t>q</a:t>
            </a:r>
            <a:r>
              <a:rPr lang="en-US" sz="2400" baseline="30000" dirty="0" smtClean="0">
                <a:solidFill>
                  <a:srgbClr val="000000"/>
                </a:solidFill>
                <a:latin typeface="Times New Roman"/>
                <a:cs typeface="Times New Roman"/>
                <a:sym typeface="Symbol" charset="2"/>
              </a:rPr>
              <a:t>2 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  <a:sym typeface="Symbol" charset="2"/>
              </a:rPr>
              <a:t>=M</a:t>
            </a:r>
            <a:r>
              <a:rPr lang="en-US" sz="2400" baseline="30000" dirty="0" smtClean="0">
                <a:solidFill>
                  <a:srgbClr val="000000"/>
                </a:solidFill>
                <a:latin typeface="Times New Roman"/>
                <a:cs typeface="Times New Roman"/>
                <a:sym typeface="Symbol" charset="2"/>
              </a:rPr>
              <a:t>2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  <a:sym typeface="Symbol" charset="2"/>
              </a:rPr>
              <a:t>(ℓℓ)</a:t>
            </a:r>
          </a:p>
          <a:p>
            <a:pPr lvl="1">
              <a:buClr>
                <a:srgbClr val="008000"/>
              </a:buClr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  <a:sym typeface="Symbol" charset="2"/>
              </a:rPr>
              <a:t>3 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  <a:sym typeface="Symbol" charset="2"/>
              </a:rPr>
              <a:t>angles</a:t>
            </a:r>
            <a:endParaRPr lang="en-US" sz="2400" dirty="0">
              <a:solidFill>
                <a:srgbClr val="000000"/>
              </a:solidFill>
              <a:latin typeface="Times New Roman"/>
              <a:cs typeface="Times New Roman"/>
              <a:sym typeface="Symbol" charset="2"/>
            </a:endParaRPr>
          </a:p>
        </p:txBody>
      </p:sp>
      <p:pic>
        <p:nvPicPr>
          <p:cNvPr id="40" name="Image 39" descr="Bd2eeKstarFeyn_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75" y="433055"/>
            <a:ext cx="2790560" cy="1291376"/>
          </a:xfrm>
          <a:prstGeom prst="rect">
            <a:avLst/>
          </a:prstGeom>
        </p:spPr>
      </p:pic>
      <p:pic>
        <p:nvPicPr>
          <p:cNvPr id="41" name="Image 40" descr="Bd2eeKstarFeyn_2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5175" y="414666"/>
            <a:ext cx="2870031" cy="1328153"/>
          </a:xfrm>
          <a:prstGeom prst="rect">
            <a:avLst/>
          </a:prstGeom>
        </p:spPr>
      </p:pic>
      <p:pic>
        <p:nvPicPr>
          <p:cNvPr id="42" name="Image 41" descr="Bd2eeKstarFeyn_3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9398" y="433055"/>
            <a:ext cx="2890328" cy="133754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42AB8-C172-7B4B-8C86-C8F2C7B6327C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002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481764" y="6513708"/>
            <a:ext cx="2133600" cy="365125"/>
          </a:xfrm>
        </p:spPr>
        <p:txBody>
          <a:bodyPr/>
          <a:lstStyle/>
          <a:p>
            <a:fld id="{4B08603F-D022-0C4E-88A8-936594D50CC2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0" y="15735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As for the measurement of </a:t>
            </a:r>
            <a:r>
              <a:rPr lang="en-US" sz="2400" dirty="0" err="1" smtClean="0">
                <a:latin typeface="Times New Roman"/>
                <a:ea typeface="Lucida Grande"/>
                <a:cs typeface="Times New Roman"/>
              </a:rPr>
              <a:t>Φ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s</a:t>
            </a:r>
            <a:r>
              <a:rPr lang="en-US" sz="2400" dirty="0" smtClean="0">
                <a:latin typeface="Times New Roman"/>
                <a:cs typeface="Times New Roman"/>
              </a:rPr>
              <a:t> , the full description is complicated :</a:t>
            </a:r>
            <a:endParaRPr lang="en-US" sz="2400" baseline="-25000" dirty="0" smtClean="0">
              <a:latin typeface="Times New Roman"/>
              <a:cs typeface="Times New Roman"/>
            </a:endParaRPr>
          </a:p>
        </p:txBody>
      </p:sp>
      <p:grpSp>
        <p:nvGrpSpPr>
          <p:cNvPr id="8" name="Group 28"/>
          <p:cNvGrpSpPr>
            <a:grpSpLocks/>
          </p:cNvGrpSpPr>
          <p:nvPr/>
        </p:nvGrpSpPr>
        <p:grpSpPr bwMode="auto">
          <a:xfrm>
            <a:off x="5940427" y="878058"/>
            <a:ext cx="3060700" cy="2089150"/>
            <a:chOff x="3175" y="2613"/>
            <a:chExt cx="1928" cy="1316"/>
          </a:xfrm>
        </p:grpSpPr>
        <p:grpSp>
          <p:nvGrpSpPr>
            <p:cNvPr id="9" name="Group 29"/>
            <p:cNvGrpSpPr>
              <a:grpSpLocks/>
            </p:cNvGrpSpPr>
            <p:nvPr/>
          </p:nvGrpSpPr>
          <p:grpSpPr bwMode="auto">
            <a:xfrm>
              <a:off x="3175" y="2613"/>
              <a:ext cx="1928" cy="1316"/>
              <a:chOff x="0" y="799"/>
              <a:chExt cx="1928" cy="1316"/>
            </a:xfrm>
          </p:grpSpPr>
          <p:grpSp>
            <p:nvGrpSpPr>
              <p:cNvPr id="14" name="Group 30"/>
              <p:cNvGrpSpPr>
                <a:grpSpLocks/>
              </p:cNvGrpSpPr>
              <p:nvPr/>
            </p:nvGrpSpPr>
            <p:grpSpPr bwMode="auto">
              <a:xfrm>
                <a:off x="107" y="980"/>
                <a:ext cx="1429" cy="900"/>
                <a:chOff x="-68" y="740"/>
                <a:chExt cx="1815" cy="1179"/>
              </a:xfrm>
            </p:grpSpPr>
            <p:sp>
              <p:nvSpPr>
                <p:cNvPr id="26" name="AutoShape 31"/>
                <p:cNvSpPr>
                  <a:spLocks noChangeArrowheads="1"/>
                </p:cNvSpPr>
                <p:nvPr/>
              </p:nvSpPr>
              <p:spPr bwMode="auto">
                <a:xfrm flipH="1">
                  <a:off x="-68" y="740"/>
                  <a:ext cx="1815" cy="1179"/>
                </a:xfrm>
                <a:prstGeom prst="parallelogram">
                  <a:avLst>
                    <a:gd name="adj" fmla="val 80913"/>
                  </a:avLst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fr-FR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27" name="Line 32"/>
                <p:cNvSpPr>
                  <a:spLocks noChangeShapeType="1"/>
                </p:cNvSpPr>
                <p:nvPr/>
              </p:nvSpPr>
              <p:spPr bwMode="auto">
                <a:xfrm>
                  <a:off x="567" y="981"/>
                  <a:ext cx="680" cy="8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28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885" y="1571"/>
                  <a:ext cx="306" cy="30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800" dirty="0" smtClean="0">
                      <a:solidFill>
                        <a:srgbClr val="FF0000"/>
                      </a:solidFill>
                      <a:latin typeface="Century Gothic"/>
                      <a:cs typeface="Century Gothic"/>
                    </a:rPr>
                    <a:t>ℓ</a:t>
                  </a:r>
                  <a:r>
                    <a:rPr lang="en-US" sz="1800" baseline="30000" dirty="0" smtClean="0">
                      <a:solidFill>
                        <a:srgbClr val="FF0000"/>
                      </a:solidFill>
                      <a:latin typeface="Century Gothic"/>
                      <a:cs typeface="Century Gothic"/>
                    </a:rPr>
                    <a:t>+</a:t>
                  </a:r>
                  <a:endParaRPr lang="en-US" sz="1800" baseline="30000" dirty="0">
                    <a:solidFill>
                      <a:srgbClr val="FF0000"/>
                    </a:solidFill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29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354" y="858"/>
                  <a:ext cx="272" cy="30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800" dirty="0" smtClean="0">
                      <a:solidFill>
                        <a:srgbClr val="FF0000"/>
                      </a:solidFill>
                      <a:latin typeface="Century Gothic"/>
                      <a:cs typeface="Century Gothic"/>
                    </a:rPr>
                    <a:t>ℓ</a:t>
                  </a:r>
                  <a:r>
                    <a:rPr lang="en-US" sz="1800" baseline="30000" dirty="0" smtClean="0">
                      <a:solidFill>
                        <a:srgbClr val="FF0000"/>
                      </a:solidFill>
                      <a:latin typeface="Century Gothic"/>
                      <a:cs typeface="Century Gothic"/>
                    </a:rPr>
                    <a:t>-</a:t>
                  </a:r>
                  <a:endParaRPr lang="en-US" sz="1800" baseline="30000" dirty="0">
                    <a:solidFill>
                      <a:srgbClr val="FF0000"/>
                    </a:solidFill>
                    <a:latin typeface="Century Gothic"/>
                    <a:cs typeface="Century Gothic"/>
                  </a:endParaRPr>
                </a:p>
              </p:txBody>
            </p:sp>
          </p:grpSp>
          <p:sp>
            <p:nvSpPr>
              <p:cNvPr id="15" name="AutoShape 35"/>
              <p:cNvSpPr>
                <a:spLocks noChangeArrowheads="1"/>
              </p:cNvSpPr>
              <p:nvPr/>
            </p:nvSpPr>
            <p:spPr bwMode="auto">
              <a:xfrm flipH="1">
                <a:off x="1071" y="799"/>
                <a:ext cx="857" cy="1316"/>
              </a:xfrm>
              <a:prstGeom prst="parallelogram">
                <a:avLst>
                  <a:gd name="adj" fmla="val 27912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>
                  <a:latin typeface="Century Gothic"/>
                  <a:cs typeface="Century Gothic"/>
                </a:endParaRPr>
              </a:p>
            </p:txBody>
          </p:sp>
          <p:sp>
            <p:nvSpPr>
              <p:cNvPr id="16" name="Line 36"/>
              <p:cNvSpPr>
                <a:spLocks noChangeShapeType="1"/>
              </p:cNvSpPr>
              <p:nvPr/>
            </p:nvSpPr>
            <p:spPr bwMode="auto">
              <a:xfrm>
                <a:off x="1419" y="1007"/>
                <a:ext cx="179" cy="9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17" name="Text Box 37"/>
              <p:cNvSpPr txBox="1">
                <a:spLocks noChangeArrowheads="1"/>
              </p:cNvSpPr>
              <p:nvPr/>
            </p:nvSpPr>
            <p:spPr bwMode="auto">
              <a:xfrm>
                <a:off x="1427" y="903"/>
                <a:ext cx="21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chemeClr val="tx2"/>
                    </a:solidFill>
                    <a:latin typeface="Century Gothic"/>
                    <a:cs typeface="Century Gothic"/>
                  </a:rPr>
                  <a:t>K</a:t>
                </a:r>
                <a:endParaRPr lang="en-US" sz="1800" baseline="30000">
                  <a:solidFill>
                    <a:schemeClr val="tx2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18" name="Text Box 38"/>
              <p:cNvSpPr txBox="1">
                <a:spLocks noChangeArrowheads="1"/>
              </p:cNvSpPr>
              <p:nvPr/>
            </p:nvSpPr>
            <p:spPr bwMode="auto">
              <a:xfrm>
                <a:off x="1641" y="1803"/>
                <a:ext cx="262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 dirty="0" err="1" smtClean="0">
                    <a:solidFill>
                      <a:schemeClr val="tx2"/>
                    </a:solidFill>
                    <a:latin typeface="Century Gothic"/>
                    <a:cs typeface="Century Gothic"/>
                    <a:sym typeface="Symbol" charset="2"/>
                  </a:rPr>
                  <a:t>π</a:t>
                </a:r>
                <a:endParaRPr lang="en-US" sz="1800" baseline="30000" dirty="0">
                  <a:solidFill>
                    <a:schemeClr val="tx2"/>
                  </a:solidFill>
                  <a:latin typeface="Century Gothic"/>
                  <a:cs typeface="Century Gothic"/>
                  <a:sym typeface="Symbol" charset="2"/>
                </a:endParaRPr>
              </a:p>
            </p:txBody>
          </p:sp>
          <p:sp>
            <p:nvSpPr>
              <p:cNvPr id="19" name="Line 39"/>
              <p:cNvSpPr>
                <a:spLocks noChangeShapeType="1"/>
              </p:cNvSpPr>
              <p:nvPr/>
            </p:nvSpPr>
            <p:spPr bwMode="auto">
              <a:xfrm>
                <a:off x="0" y="1457"/>
                <a:ext cx="189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20" name="Line 40"/>
              <p:cNvSpPr>
                <a:spLocks noChangeShapeType="1"/>
              </p:cNvSpPr>
              <p:nvPr/>
            </p:nvSpPr>
            <p:spPr bwMode="auto">
              <a:xfrm>
                <a:off x="1094" y="1352"/>
                <a:ext cx="428" cy="48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21" name="Line 41"/>
              <p:cNvSpPr>
                <a:spLocks noChangeShapeType="1"/>
              </p:cNvSpPr>
              <p:nvPr/>
            </p:nvSpPr>
            <p:spPr bwMode="auto">
              <a:xfrm>
                <a:off x="1107" y="1878"/>
                <a:ext cx="42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22" name="Oval 42"/>
              <p:cNvSpPr>
                <a:spLocks noChangeArrowheads="1"/>
              </p:cNvSpPr>
              <p:nvPr/>
            </p:nvSpPr>
            <p:spPr bwMode="auto">
              <a:xfrm>
                <a:off x="1179" y="1440"/>
                <a:ext cx="35" cy="35"/>
              </a:xfrm>
              <a:prstGeom prst="ellipse">
                <a:avLst/>
              </a:pr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>
                  <a:latin typeface="Century Gothic"/>
                  <a:cs typeface="Century Gothic"/>
                </a:endParaRPr>
              </a:p>
            </p:txBody>
          </p:sp>
          <p:sp>
            <p:nvSpPr>
              <p:cNvPr id="23" name="Freeform 43"/>
              <p:cNvSpPr>
                <a:spLocks/>
              </p:cNvSpPr>
              <p:nvPr/>
            </p:nvSpPr>
            <p:spPr bwMode="auto">
              <a:xfrm>
                <a:off x="964" y="1099"/>
                <a:ext cx="178" cy="81"/>
              </a:xfrm>
              <a:custGeom>
                <a:avLst/>
                <a:gdLst>
                  <a:gd name="T0" fmla="*/ 226 w 226"/>
                  <a:gd name="T1" fmla="*/ 15 h 106"/>
                  <a:gd name="T2" fmla="*/ 90 w 226"/>
                  <a:gd name="T3" fmla="*/ 15 h 106"/>
                  <a:gd name="T4" fmla="*/ 0 w 226"/>
                  <a:gd name="T5" fmla="*/ 106 h 106"/>
                  <a:gd name="T6" fmla="*/ 0 60000 65536"/>
                  <a:gd name="T7" fmla="*/ 0 60000 65536"/>
                  <a:gd name="T8" fmla="*/ 0 60000 65536"/>
                  <a:gd name="T9" fmla="*/ 0 w 226"/>
                  <a:gd name="T10" fmla="*/ 0 h 106"/>
                  <a:gd name="T11" fmla="*/ 226 w 226"/>
                  <a:gd name="T12" fmla="*/ 106 h 10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" h="106">
                    <a:moveTo>
                      <a:pt x="226" y="15"/>
                    </a:moveTo>
                    <a:cubicBezTo>
                      <a:pt x="177" y="7"/>
                      <a:pt x="128" y="0"/>
                      <a:pt x="90" y="15"/>
                    </a:cubicBezTo>
                    <a:cubicBezTo>
                      <a:pt x="52" y="30"/>
                      <a:pt x="26" y="68"/>
                      <a:pt x="0" y="106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 type="arrow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>
                  <a:latin typeface="Century Gothic"/>
                  <a:cs typeface="Century Gothic"/>
                </a:endParaRPr>
              </a:p>
            </p:txBody>
          </p:sp>
          <p:sp>
            <p:nvSpPr>
              <p:cNvPr id="24" name="Rectangle 44"/>
              <p:cNvSpPr>
                <a:spLocks noChangeArrowheads="1"/>
              </p:cNvSpPr>
              <p:nvPr/>
            </p:nvSpPr>
            <p:spPr bwMode="auto">
              <a:xfrm>
                <a:off x="884" y="890"/>
                <a:ext cx="262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FF0000"/>
                    </a:solidFill>
                    <a:latin typeface="Century Gothic"/>
                    <a:cs typeface="Century Gothic"/>
                  </a:rPr>
                  <a:t>Ф</a:t>
                </a:r>
              </a:p>
            </p:txBody>
          </p:sp>
          <p:sp>
            <p:nvSpPr>
              <p:cNvPr id="25" name="Text Box 45"/>
              <p:cNvSpPr txBox="1">
                <a:spLocks noChangeArrowheads="1"/>
              </p:cNvSpPr>
              <p:nvPr/>
            </p:nvSpPr>
            <p:spPr bwMode="auto">
              <a:xfrm>
                <a:off x="1156" y="1304"/>
                <a:ext cx="20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chemeClr val="accent2"/>
                    </a:solidFill>
                    <a:latin typeface="Century Gothic"/>
                    <a:cs typeface="Century Gothic"/>
                  </a:rPr>
                  <a:t>B</a:t>
                </a:r>
              </a:p>
            </p:txBody>
          </p:sp>
        </p:grpSp>
        <p:sp>
          <p:nvSpPr>
            <p:cNvPr id="10" name="Freeform 46"/>
            <p:cNvSpPr>
              <a:spLocks/>
            </p:cNvSpPr>
            <p:nvPr/>
          </p:nvSpPr>
          <p:spPr bwMode="auto">
            <a:xfrm>
              <a:off x="4649" y="3067"/>
              <a:ext cx="227" cy="182"/>
            </a:xfrm>
            <a:custGeom>
              <a:avLst/>
              <a:gdLst>
                <a:gd name="T0" fmla="*/ 227 w 227"/>
                <a:gd name="T1" fmla="*/ 182 h 182"/>
                <a:gd name="T2" fmla="*/ 181 w 227"/>
                <a:gd name="T3" fmla="*/ 46 h 182"/>
                <a:gd name="T4" fmla="*/ 0 w 227"/>
                <a:gd name="T5" fmla="*/ 0 h 182"/>
                <a:gd name="T6" fmla="*/ 0 60000 65536"/>
                <a:gd name="T7" fmla="*/ 0 60000 65536"/>
                <a:gd name="T8" fmla="*/ 0 60000 65536"/>
                <a:gd name="T9" fmla="*/ 0 w 227"/>
                <a:gd name="T10" fmla="*/ 0 h 182"/>
                <a:gd name="T11" fmla="*/ 227 w 227"/>
                <a:gd name="T12" fmla="*/ 182 h 18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7" h="182">
                  <a:moveTo>
                    <a:pt x="227" y="182"/>
                  </a:moveTo>
                  <a:cubicBezTo>
                    <a:pt x="223" y="129"/>
                    <a:pt x="219" y="76"/>
                    <a:pt x="181" y="46"/>
                  </a:cubicBezTo>
                  <a:cubicBezTo>
                    <a:pt x="143" y="16"/>
                    <a:pt x="71" y="8"/>
                    <a:pt x="0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FR">
                <a:latin typeface="Century Gothic"/>
                <a:cs typeface="Century Gothic"/>
              </a:endParaRPr>
            </a:p>
          </p:txBody>
        </p:sp>
        <p:sp>
          <p:nvSpPr>
            <p:cNvPr id="11" name="Freeform 47"/>
            <p:cNvSpPr>
              <a:spLocks/>
            </p:cNvSpPr>
            <p:nvPr/>
          </p:nvSpPr>
          <p:spPr bwMode="auto">
            <a:xfrm>
              <a:off x="3818" y="3134"/>
              <a:ext cx="105" cy="136"/>
            </a:xfrm>
            <a:custGeom>
              <a:avLst/>
              <a:gdLst>
                <a:gd name="T0" fmla="*/ 105 w 105"/>
                <a:gd name="T1" fmla="*/ 0 h 136"/>
                <a:gd name="T2" fmla="*/ 15 w 105"/>
                <a:gd name="T3" fmla="*/ 45 h 136"/>
                <a:gd name="T4" fmla="*/ 15 w 105"/>
                <a:gd name="T5" fmla="*/ 136 h 136"/>
                <a:gd name="T6" fmla="*/ 0 60000 65536"/>
                <a:gd name="T7" fmla="*/ 0 60000 65536"/>
                <a:gd name="T8" fmla="*/ 0 60000 65536"/>
                <a:gd name="T9" fmla="*/ 0 w 105"/>
                <a:gd name="T10" fmla="*/ 0 h 136"/>
                <a:gd name="T11" fmla="*/ 105 w 105"/>
                <a:gd name="T12" fmla="*/ 136 h 1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5" h="136">
                  <a:moveTo>
                    <a:pt x="105" y="0"/>
                  </a:moveTo>
                  <a:cubicBezTo>
                    <a:pt x="67" y="11"/>
                    <a:pt x="30" y="22"/>
                    <a:pt x="15" y="45"/>
                  </a:cubicBezTo>
                  <a:cubicBezTo>
                    <a:pt x="0" y="68"/>
                    <a:pt x="7" y="102"/>
                    <a:pt x="15" y="136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 type="arrow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FR">
                <a:latin typeface="Century Gothic"/>
                <a:cs typeface="Century Gothic"/>
              </a:endParaRPr>
            </a:p>
          </p:txBody>
        </p:sp>
        <p:sp>
          <p:nvSpPr>
            <p:cNvPr id="12" name="Rectangle 48"/>
            <p:cNvSpPr>
              <a:spLocks noChangeArrowheads="1"/>
            </p:cNvSpPr>
            <p:nvPr/>
          </p:nvSpPr>
          <p:spPr bwMode="auto">
            <a:xfrm>
              <a:off x="3560" y="3022"/>
              <a:ext cx="31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  <a:latin typeface="Century Gothic"/>
                  <a:cs typeface="Century Gothic"/>
                  <a:sym typeface="Symbol" charset="2"/>
                </a:rPr>
                <a:t>θ</a:t>
              </a:r>
              <a:r>
                <a:rPr lang="en-US" baseline="-25000" dirty="0" smtClean="0">
                  <a:solidFill>
                    <a:srgbClr val="FF0000"/>
                  </a:solidFill>
                  <a:latin typeface="Century Gothic"/>
                  <a:cs typeface="Century Gothic"/>
                  <a:sym typeface="Symbol" charset="2"/>
                </a:rPr>
                <a:t>ℓ</a:t>
              </a:r>
              <a:endParaRPr lang="en-US" baseline="-25000" dirty="0">
                <a:solidFill>
                  <a:srgbClr val="FF0000"/>
                </a:solidFill>
                <a:latin typeface="Century Gothic"/>
                <a:cs typeface="Century Gothic"/>
                <a:sym typeface="Symbol" charset="2"/>
              </a:endParaRPr>
            </a:p>
          </p:txBody>
        </p:sp>
        <p:sp>
          <p:nvSpPr>
            <p:cNvPr id="13" name="Rectangle 49"/>
            <p:cNvSpPr>
              <a:spLocks noChangeArrowheads="1"/>
            </p:cNvSpPr>
            <p:nvPr/>
          </p:nvSpPr>
          <p:spPr bwMode="auto">
            <a:xfrm>
              <a:off x="4694" y="2886"/>
              <a:ext cx="31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Century Gothic"/>
                  <a:cs typeface="Century Gothic"/>
                  <a:sym typeface="Symbol" charset="2"/>
                </a:rPr>
                <a:t>θ</a:t>
              </a:r>
              <a:r>
                <a:rPr lang="en-US" baseline="-25000" dirty="0" smtClean="0">
                  <a:solidFill>
                    <a:srgbClr val="FF0000"/>
                  </a:solidFill>
                  <a:latin typeface="Century Gothic"/>
                  <a:cs typeface="Century Gothic"/>
                  <a:sym typeface="Symbol" charset="2"/>
                </a:rPr>
                <a:t>K</a:t>
              </a:r>
              <a:endParaRPr lang="en-US" baseline="-25000" dirty="0">
                <a:solidFill>
                  <a:srgbClr val="FF0000"/>
                </a:solidFill>
                <a:latin typeface="Century Gothic"/>
                <a:cs typeface="Century Gothic"/>
                <a:sym typeface="Symbol" charset="2"/>
              </a:endParaRPr>
            </a:p>
          </p:txBody>
        </p:sp>
      </p:grpSp>
      <p:graphicFrame>
        <p:nvGraphicFramePr>
          <p:cNvPr id="3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807182"/>
              </p:ext>
            </p:extLst>
          </p:nvPr>
        </p:nvGraphicFramePr>
        <p:xfrm>
          <a:off x="84140" y="1457448"/>
          <a:ext cx="5457825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5" name="Equation" r:id="rId3" imgW="2946400" imgH="431800" progId="Equation.DSMT4">
                  <p:embed/>
                </p:oleObj>
              </mc:Choice>
              <mc:Fallback>
                <p:oleObj name="Equation" r:id="rId3" imgW="2946400" imgH="431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140" y="1457448"/>
                        <a:ext cx="5457825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6912370"/>
              </p:ext>
            </p:extLst>
          </p:nvPr>
        </p:nvGraphicFramePr>
        <p:xfrm>
          <a:off x="706440" y="4144100"/>
          <a:ext cx="7386637" cy="191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6" name="Equation" r:id="rId5" imgW="3987800" imgH="1028700" progId="Equation.DSMT4">
                  <p:embed/>
                </p:oleObj>
              </mc:Choice>
              <mc:Fallback>
                <p:oleObj name="Equation" r:id="rId5" imgW="3987800" imgH="1028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440" y="4144100"/>
                        <a:ext cx="7386637" cy="1914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ZoneTexte 31"/>
          <p:cNvSpPr txBox="1"/>
          <p:nvPr/>
        </p:nvSpPr>
        <p:spPr>
          <a:xfrm>
            <a:off x="373723" y="2991781"/>
            <a:ext cx="61778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The </a:t>
            </a:r>
            <a:r>
              <a:rPr lang="fr-FR" sz="3200" i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C</a:t>
            </a:r>
            <a:r>
              <a:rPr lang="fr-FR" sz="3200" i="1" baseline="30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(’)</a:t>
            </a:r>
            <a:r>
              <a:rPr lang="fr-FR" sz="3200" i="1" baseline="-25000" dirty="0" smtClean="0">
                <a:solidFill>
                  <a:srgbClr val="400080"/>
                </a:solidFill>
                <a:latin typeface="Times New Roman"/>
                <a:cs typeface="Times New Roman"/>
              </a:rPr>
              <a:t>7..1</a:t>
            </a:r>
            <a:r>
              <a:rPr lang="fr-FR" sz="3200" i="1" baseline="-25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0 </a:t>
            </a:r>
            <a:r>
              <a:rPr lang="en-US" sz="3200" i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are encoded in the I</a:t>
            </a:r>
            <a:r>
              <a:rPr lang="en-US" sz="3200" i="1" baseline="-25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i=1,..9 </a:t>
            </a:r>
            <a:r>
              <a:rPr lang="en-US" sz="3200" i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  </a:t>
            </a:r>
            <a:endParaRPr lang="en-US" sz="3200" i="1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91419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8603F-D022-0C4E-88A8-936594D50CC2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33" name="Text Box 51"/>
          <p:cNvSpPr txBox="1">
            <a:spLocks noChangeArrowheads="1"/>
          </p:cNvSpPr>
          <p:nvPr/>
        </p:nvSpPr>
        <p:spPr bwMode="auto">
          <a:xfrm>
            <a:off x="89693" y="2818568"/>
            <a:ext cx="8964613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Ф</a:t>
            </a:r>
            <a:r>
              <a:rPr lang="en-US" dirty="0" smtClean="0">
                <a:solidFill>
                  <a:srgbClr val="000090"/>
                </a:solidFill>
                <a:latin typeface="Times New Roman"/>
                <a:cs typeface="Times New Roman"/>
              </a:rPr>
              <a:t> transformation: 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000090"/>
                </a:solidFill>
                <a:latin typeface="Times New Roman"/>
                <a:cs typeface="Times New Roman"/>
              </a:rPr>
              <a:t>if </a:t>
            </a:r>
            <a:r>
              <a:rPr lang="en-US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Ф</a:t>
            </a:r>
            <a:r>
              <a:rPr lang="en-US" dirty="0" smtClean="0">
                <a:solidFill>
                  <a:srgbClr val="000090"/>
                </a:solidFill>
                <a:latin typeface="Times New Roman"/>
                <a:cs typeface="Times New Roman"/>
              </a:rPr>
              <a:t> &lt; 0 then </a:t>
            </a:r>
            <a:r>
              <a:rPr lang="en-US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Ф</a:t>
            </a:r>
            <a:r>
              <a:rPr lang="en-US" dirty="0" smtClean="0">
                <a:solidFill>
                  <a:srgbClr val="000090"/>
                </a:solidFill>
                <a:latin typeface="Times New Roman"/>
                <a:cs typeface="Times New Roman"/>
              </a:rPr>
              <a:t> = </a:t>
            </a:r>
            <a:r>
              <a:rPr lang="en-US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Ф+π</a:t>
            </a:r>
            <a:r>
              <a:rPr lang="en-US" dirty="0" smtClean="0">
                <a:solidFill>
                  <a:srgbClr val="000090"/>
                </a:solidFill>
                <a:latin typeface="Times New Roman"/>
                <a:cs typeface="Times New Roman"/>
              </a:rPr>
              <a:t> : keeps </a:t>
            </a:r>
            <a:r>
              <a:rPr lang="en-US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cos</a:t>
            </a:r>
            <a:r>
              <a:rPr lang="en-US" dirty="0" smtClean="0">
                <a:solidFill>
                  <a:srgbClr val="000090"/>
                </a:solidFill>
                <a:latin typeface="Times New Roman"/>
                <a:cs typeface="Times New Roman"/>
              </a:rPr>
              <a:t> (2Ф) and sin (2Ф) effects cancels </a:t>
            </a:r>
            <a:r>
              <a:rPr lang="en-US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cos(Ф</a:t>
            </a:r>
            <a:r>
              <a:rPr lang="en-US" dirty="0" smtClean="0">
                <a:solidFill>
                  <a:srgbClr val="000090"/>
                </a:solidFill>
                <a:latin typeface="Times New Roman"/>
                <a:cs typeface="Times New Roman"/>
              </a:rPr>
              <a:t>) and </a:t>
            </a:r>
            <a:r>
              <a:rPr lang="en-US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sin(Ф</a:t>
            </a:r>
            <a:r>
              <a:rPr lang="en-US" dirty="0" smtClean="0">
                <a:solidFill>
                  <a:srgbClr val="000090"/>
                </a:solidFill>
                <a:latin typeface="Times New Roman"/>
                <a:cs typeface="Times New Roman"/>
              </a:rPr>
              <a:t>) effects (including acceptance effects) !  </a:t>
            </a:r>
          </a:p>
        </p:txBody>
      </p:sp>
      <p:sp>
        <p:nvSpPr>
          <p:cNvPr id="35" name="Flèche droite rayée 34"/>
          <p:cNvSpPr/>
          <p:nvPr/>
        </p:nvSpPr>
        <p:spPr>
          <a:xfrm>
            <a:off x="236537" y="4797125"/>
            <a:ext cx="560650" cy="317392"/>
          </a:xfrm>
          <a:prstGeom prst="stripedRightArrow">
            <a:avLst/>
          </a:prstGeom>
          <a:solidFill>
            <a:srgbClr val="FF0000"/>
          </a:solidFill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957654" y="591885"/>
            <a:ext cx="23216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err="1" smtClean="0">
                <a:latin typeface="Times New Roman"/>
                <a:cs typeface="Times New Roman"/>
              </a:rPr>
              <a:t>B</a:t>
            </a:r>
            <a:r>
              <a:rPr lang="fr-FR" sz="2400" baseline="-25000" dirty="0" err="1" smtClean="0">
                <a:latin typeface="Times New Roman"/>
                <a:cs typeface="Times New Roman"/>
              </a:rPr>
              <a:t>d</a:t>
            </a:r>
            <a:r>
              <a:rPr lang="fr-FR" sz="2400" dirty="0" err="1" smtClean="0">
                <a:latin typeface="Times New Roman"/>
                <a:cs typeface="Times New Roman"/>
              </a:rPr>
              <a:t>→K</a:t>
            </a:r>
            <a:r>
              <a:rPr lang="fr-FR" sz="2400" baseline="30000" dirty="0" smtClean="0">
                <a:latin typeface="Times New Roman"/>
                <a:cs typeface="Times New Roman"/>
              </a:rPr>
              <a:t>*</a:t>
            </a:r>
            <a:r>
              <a:rPr lang="fr-FR" sz="2400" dirty="0" err="1" smtClean="0">
                <a:latin typeface="Times New Roman"/>
                <a:cs typeface="Times New Roman"/>
              </a:rPr>
              <a:t>μμ</a:t>
            </a:r>
            <a:endParaRPr lang="fr-FR" sz="2400" dirty="0" smtClean="0">
              <a:latin typeface="Times New Roman"/>
              <a:cs typeface="Times New Roman"/>
            </a:endParaRPr>
          </a:p>
          <a:p>
            <a:r>
              <a:rPr lang="fr-FR" sz="2400" dirty="0" smtClean="0">
                <a:latin typeface="Times New Roman"/>
                <a:cs typeface="Times New Roman"/>
              </a:rPr>
              <a:t>900 signal </a:t>
            </a:r>
            <a:r>
              <a:rPr lang="fr-FR" sz="2400" dirty="0" err="1" smtClean="0">
                <a:latin typeface="Times New Roman"/>
                <a:cs typeface="Times New Roman"/>
              </a:rPr>
              <a:t>events</a:t>
            </a:r>
            <a:r>
              <a:rPr lang="fr-FR" sz="2400" dirty="0" smtClean="0">
                <a:latin typeface="Times New Roman"/>
                <a:cs typeface="Times New Roman"/>
              </a:rPr>
              <a:t>  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2170294" y="1720099"/>
            <a:ext cx="4592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Some tricks have to be found ! </a:t>
            </a:r>
          </a:p>
        </p:txBody>
      </p:sp>
      <p:graphicFrame>
        <p:nvGraphicFramePr>
          <p:cNvPr id="108549" name="Object 5"/>
          <p:cNvGraphicFramePr>
            <a:graphicFrameLocks noChangeAspect="1"/>
          </p:cNvGraphicFramePr>
          <p:nvPr/>
        </p:nvGraphicFramePr>
        <p:xfrm>
          <a:off x="1123110" y="4532902"/>
          <a:ext cx="7386637" cy="191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8" name="Equation" r:id="rId3" imgW="3987800" imgH="1028700" progId="Equation.DSMT4">
                  <p:embed/>
                </p:oleObj>
              </mc:Choice>
              <mc:Fallback>
                <p:oleObj name="Equation" r:id="rId3" imgW="3987800" imgH="1028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3110" y="4532902"/>
                        <a:ext cx="7386637" cy="1914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1" name="Connecteur droit 40"/>
          <p:cNvCxnSpPr/>
          <p:nvPr/>
        </p:nvCxnSpPr>
        <p:spPr>
          <a:xfrm>
            <a:off x="1251250" y="5248256"/>
            <a:ext cx="2754816" cy="10324"/>
          </a:xfrm>
          <a:prstGeom prst="line">
            <a:avLst/>
          </a:prstGeom>
          <a:ln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/>
          <p:cNvCxnSpPr/>
          <p:nvPr/>
        </p:nvCxnSpPr>
        <p:spPr>
          <a:xfrm>
            <a:off x="4255584" y="5237932"/>
            <a:ext cx="2754816" cy="10324"/>
          </a:xfrm>
          <a:prstGeom prst="line">
            <a:avLst/>
          </a:prstGeom>
          <a:ln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/>
          <p:cNvCxnSpPr/>
          <p:nvPr/>
        </p:nvCxnSpPr>
        <p:spPr>
          <a:xfrm>
            <a:off x="1123110" y="6208427"/>
            <a:ext cx="2754816" cy="10324"/>
          </a:xfrm>
          <a:prstGeom prst="line">
            <a:avLst/>
          </a:prstGeom>
          <a:ln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/>
          <p:cNvCxnSpPr/>
          <p:nvPr/>
        </p:nvCxnSpPr>
        <p:spPr>
          <a:xfrm>
            <a:off x="3478734" y="5710376"/>
            <a:ext cx="2754816" cy="10324"/>
          </a:xfrm>
          <a:prstGeom prst="line">
            <a:avLst/>
          </a:prstGeom>
          <a:ln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232453" y="411238"/>
            <a:ext cx="3769529" cy="1282095"/>
          </a:xfrm>
          <a:prstGeom prst="ellipse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284777" y="415137"/>
            <a:ext cx="3769529" cy="1282095"/>
          </a:xfrm>
          <a:prstGeom prst="ellipse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7170" y="607006"/>
            <a:ext cx="26015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    </a:t>
            </a:r>
            <a:r>
              <a:rPr lang="en-US" sz="2400" dirty="0" err="1" smtClean="0">
                <a:latin typeface="Times New Roman"/>
                <a:cs typeface="Times New Roman"/>
              </a:rPr>
              <a:t>B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s</a:t>
            </a:r>
            <a:r>
              <a:rPr lang="fr-FR" sz="2400" dirty="0" smtClean="0">
                <a:latin typeface="Times New Roman"/>
                <a:cs typeface="Times New Roman"/>
              </a:rPr>
              <a:t>→J/</a:t>
            </a:r>
            <a:r>
              <a:rPr lang="fr-FR" sz="2400" dirty="0" smtClean="0">
                <a:latin typeface="Times New Roman"/>
                <a:ea typeface="Lucida Grande"/>
                <a:cs typeface="Times New Roman"/>
              </a:rPr>
              <a:t>Ψ</a:t>
            </a:r>
            <a:r>
              <a:rPr lang="en-US" sz="2400" dirty="0" smtClean="0">
                <a:latin typeface="Times New Roman"/>
                <a:cs typeface="Times New Roman"/>
              </a:rPr>
              <a:t>KK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28000 signal events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110054" y="615216"/>
            <a:ext cx="23216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latin typeface="Times New Roman"/>
                <a:cs typeface="Times New Roman"/>
              </a:rPr>
              <a:t>   </a:t>
            </a:r>
            <a:r>
              <a:rPr lang="fr-FR" sz="2400" dirty="0" err="1" smtClean="0">
                <a:latin typeface="Times New Roman"/>
                <a:cs typeface="Times New Roman"/>
              </a:rPr>
              <a:t>B</a:t>
            </a:r>
            <a:r>
              <a:rPr lang="fr-FR" sz="2400" baseline="-25000" dirty="0" err="1" smtClean="0">
                <a:latin typeface="Times New Roman"/>
                <a:cs typeface="Times New Roman"/>
              </a:rPr>
              <a:t>d</a:t>
            </a:r>
            <a:r>
              <a:rPr lang="fr-FR" sz="2400" dirty="0" err="1" smtClean="0">
                <a:latin typeface="Times New Roman"/>
                <a:cs typeface="Times New Roman"/>
              </a:rPr>
              <a:t>→K</a:t>
            </a:r>
            <a:r>
              <a:rPr lang="fr-FR" sz="2400" baseline="30000" dirty="0" smtClean="0">
                <a:latin typeface="Times New Roman"/>
                <a:cs typeface="Times New Roman"/>
              </a:rPr>
              <a:t>*</a:t>
            </a:r>
            <a:r>
              <a:rPr lang="fr-FR" sz="2400" dirty="0" err="1" smtClean="0">
                <a:latin typeface="Times New Roman"/>
                <a:cs typeface="Times New Roman"/>
              </a:rPr>
              <a:t>μμ</a:t>
            </a:r>
            <a:endParaRPr lang="fr-FR" sz="2400" dirty="0" smtClean="0">
              <a:latin typeface="Times New Roman"/>
              <a:cs typeface="Times New Roman"/>
            </a:endParaRPr>
          </a:p>
          <a:p>
            <a:r>
              <a:rPr lang="fr-FR" sz="2400" dirty="0" smtClean="0">
                <a:latin typeface="Times New Roman"/>
                <a:cs typeface="Times New Roman"/>
              </a:rPr>
              <a:t>900 signal </a:t>
            </a:r>
            <a:r>
              <a:rPr lang="fr-FR" sz="2400" dirty="0" err="1" smtClean="0">
                <a:latin typeface="Times New Roman"/>
                <a:cs typeface="Times New Roman"/>
              </a:rPr>
              <a:t>events</a:t>
            </a:r>
            <a:r>
              <a:rPr lang="fr-FR" sz="2400" dirty="0" smtClean="0">
                <a:latin typeface="Times New Roman"/>
                <a:cs typeface="Times New Roman"/>
              </a:rPr>
              <a:t>  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36633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635" y="4112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3366FF"/>
                </a:solidFill>
                <a:latin typeface="Times New Roman"/>
                <a:cs typeface="Times New Roman"/>
              </a:rPr>
              <a:t>The Spectrum</a:t>
            </a:r>
            <a:endParaRPr lang="en-US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55" y="1892264"/>
            <a:ext cx="6847285" cy="429160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394099" y="1927192"/>
            <a:ext cx="2513311" cy="1635834"/>
          </a:xfrm>
          <a:prstGeom prst="ellipse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585741" y="2222306"/>
            <a:ext cx="23216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latin typeface="Times New Roman"/>
                <a:cs typeface="Times New Roman"/>
              </a:rPr>
              <a:t>   </a:t>
            </a:r>
            <a:r>
              <a:rPr lang="fr-FR" sz="2400" dirty="0" err="1" smtClean="0">
                <a:latin typeface="Times New Roman"/>
                <a:cs typeface="Times New Roman"/>
              </a:rPr>
              <a:t>B</a:t>
            </a:r>
            <a:r>
              <a:rPr lang="fr-FR" sz="2400" baseline="-25000" dirty="0" err="1" smtClean="0">
                <a:latin typeface="Times New Roman"/>
                <a:cs typeface="Times New Roman"/>
              </a:rPr>
              <a:t>d</a:t>
            </a:r>
            <a:r>
              <a:rPr lang="fr-FR" sz="2400" dirty="0" err="1" smtClean="0">
                <a:latin typeface="Times New Roman"/>
                <a:cs typeface="Times New Roman"/>
              </a:rPr>
              <a:t>→K</a:t>
            </a:r>
            <a:r>
              <a:rPr lang="fr-FR" sz="2400" baseline="30000" dirty="0" smtClean="0">
                <a:latin typeface="Times New Roman"/>
                <a:cs typeface="Times New Roman"/>
              </a:rPr>
              <a:t>*</a:t>
            </a:r>
            <a:r>
              <a:rPr lang="fr-FR" sz="2400" dirty="0" err="1" smtClean="0">
                <a:latin typeface="Times New Roman"/>
                <a:cs typeface="Times New Roman"/>
              </a:rPr>
              <a:t>μμ</a:t>
            </a:r>
            <a:endParaRPr lang="fr-FR" sz="2400" dirty="0" smtClean="0">
              <a:latin typeface="Times New Roman"/>
              <a:cs typeface="Times New Roman"/>
            </a:endParaRPr>
          </a:p>
          <a:p>
            <a:r>
              <a:rPr lang="fr-FR" sz="2400" dirty="0" smtClean="0">
                <a:latin typeface="Times New Roman"/>
                <a:cs typeface="Times New Roman"/>
              </a:rPr>
              <a:t>900 signal </a:t>
            </a:r>
            <a:r>
              <a:rPr lang="fr-FR" sz="2400" dirty="0" err="1" smtClean="0">
                <a:latin typeface="Times New Roman"/>
                <a:cs typeface="Times New Roman"/>
              </a:rPr>
              <a:t>events</a:t>
            </a:r>
            <a:r>
              <a:rPr lang="fr-FR" sz="2400" dirty="0" smtClean="0">
                <a:latin typeface="Times New Roman"/>
                <a:cs typeface="Times New Roman"/>
              </a:rPr>
              <a:t>  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8" name="Oval 7"/>
          <p:cNvSpPr/>
          <p:nvPr/>
        </p:nvSpPr>
        <p:spPr>
          <a:xfrm>
            <a:off x="6269924" y="3772195"/>
            <a:ext cx="2735937" cy="1914625"/>
          </a:xfrm>
          <a:prstGeom prst="ellipse">
            <a:avLst/>
          </a:prstGeom>
          <a:gradFill flip="none" rotWithShape="1">
            <a:gsLst>
              <a:gs pos="0">
                <a:schemeClr val="accent6">
                  <a:tint val="100000"/>
                  <a:shade val="100000"/>
                  <a:satMod val="130000"/>
                </a:scheme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  <a:lin ang="16200000" scaled="0"/>
            <a:tileRect/>
          </a:gra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394099" y="4275396"/>
            <a:ext cx="28267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    </a:t>
            </a:r>
            <a:r>
              <a:rPr lang="en-US" sz="2400" dirty="0" err="1" smtClean="0">
                <a:latin typeface="Times New Roman"/>
                <a:cs typeface="Times New Roman"/>
              </a:rPr>
              <a:t>B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s</a:t>
            </a:r>
            <a:r>
              <a:rPr lang="fr-FR" sz="2400" dirty="0" smtClean="0">
                <a:latin typeface="Times New Roman"/>
                <a:cs typeface="Times New Roman"/>
              </a:rPr>
              <a:t>→J/</a:t>
            </a:r>
            <a:r>
              <a:rPr lang="fr-FR" sz="2400" dirty="0" smtClean="0">
                <a:latin typeface="Times New Roman"/>
                <a:ea typeface="Lucida Grande"/>
                <a:cs typeface="Times New Roman"/>
              </a:rPr>
              <a:t>Ψ</a:t>
            </a:r>
            <a:r>
              <a:rPr lang="en-US" sz="2400" dirty="0" smtClean="0">
                <a:latin typeface="Times New Roman"/>
                <a:cs typeface="Times New Roman"/>
              </a:rPr>
              <a:t>KK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28000 signal events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42AB8-C172-7B4B-8C86-C8F2C7B6327C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865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2722058"/>
              </p:ext>
            </p:extLst>
          </p:nvPr>
        </p:nvGraphicFramePr>
        <p:xfrm>
          <a:off x="0" y="8051"/>
          <a:ext cx="9056688" cy="284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98" name="Equation" r:id="rId3" imgW="4889500" imgH="1536700" progId="Equation.DSMT4">
                  <p:embed/>
                </p:oleObj>
              </mc:Choice>
              <mc:Fallback>
                <p:oleObj name="Equation" r:id="rId3" imgW="4889500" imgH="153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051"/>
                        <a:ext cx="9056688" cy="2846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ZoneTexte 8"/>
          <p:cNvSpPr txBox="1">
            <a:spLocks noChangeArrowheads="1"/>
          </p:cNvSpPr>
          <p:nvPr/>
        </p:nvSpPr>
        <p:spPr bwMode="auto">
          <a:xfrm>
            <a:off x="762000" y="3000016"/>
            <a:ext cx="90566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Four parameters to fit (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F</a:t>
            </a:r>
            <a:r>
              <a:rPr lang="en-US" sz="2400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r>
              <a:rPr lang="en-US" sz="2400" dirty="0" smtClean="0">
                <a:solidFill>
                  <a:srgbClr val="606060"/>
                </a:solidFill>
                <a:latin typeface="Times New Roman"/>
                <a:cs typeface="Times New Roman"/>
              </a:rPr>
              <a:t>,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en-US" sz="2400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FB</a:t>
            </a:r>
            <a:r>
              <a:rPr lang="en-US" sz="2400" dirty="0" smtClean="0">
                <a:solidFill>
                  <a:srgbClr val="606060"/>
                </a:solidFill>
                <a:latin typeface="Times New Roman"/>
                <a:cs typeface="Times New Roman"/>
              </a:rPr>
              <a:t>,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en-US" sz="2400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lang="en-US" sz="2400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r>
              <a:rPr lang="en-US" sz="2400" dirty="0" smtClean="0">
                <a:solidFill>
                  <a:srgbClr val="60606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and</a:t>
            </a:r>
            <a:r>
              <a:rPr lang="en-US" sz="2400" dirty="0" smtClean="0">
                <a:solidFill>
                  <a:srgbClr val="60606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en-US" sz="2400" baseline="-250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lang="en-US" sz="2400" baseline="300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Im</a:t>
            </a:r>
            <a:r>
              <a:rPr lang="en-US" sz="2400" dirty="0" smtClean="0">
                <a:solidFill>
                  <a:srgbClr val="606060"/>
                </a:solidFill>
                <a:latin typeface="Times New Roman"/>
                <a:cs typeface="Times New Roman"/>
              </a:rPr>
              <a:t> ) 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in bins of q</a:t>
            </a:r>
            <a:r>
              <a:rPr lang="en-US" sz="2400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2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endParaRPr lang="en-US" sz="24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42AB8-C172-7B4B-8C86-C8F2C7B6327C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722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827274"/>
              </p:ext>
            </p:extLst>
          </p:nvPr>
        </p:nvGraphicFramePr>
        <p:xfrm>
          <a:off x="0" y="8051"/>
          <a:ext cx="9056688" cy="284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55" name="Equation" r:id="rId3" imgW="4889500" imgH="1536700" progId="Equation.DSMT4">
                  <p:embed/>
                </p:oleObj>
              </mc:Choice>
              <mc:Fallback>
                <p:oleObj name="Equation" r:id="rId3" imgW="4889500" imgH="153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051"/>
                        <a:ext cx="9056688" cy="2846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ZoneTexte 8"/>
          <p:cNvSpPr txBox="1">
            <a:spLocks noChangeArrowheads="1"/>
          </p:cNvSpPr>
          <p:nvPr/>
        </p:nvSpPr>
        <p:spPr bwMode="auto">
          <a:xfrm>
            <a:off x="762000" y="3000016"/>
            <a:ext cx="90566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Four parameters to fit (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F</a:t>
            </a:r>
            <a:r>
              <a:rPr lang="en-US" sz="2400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r>
              <a:rPr lang="en-US" sz="2400" dirty="0" smtClean="0">
                <a:solidFill>
                  <a:srgbClr val="606060"/>
                </a:solidFill>
                <a:latin typeface="Times New Roman"/>
                <a:cs typeface="Times New Roman"/>
              </a:rPr>
              <a:t>,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en-US" sz="2400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FB</a:t>
            </a:r>
            <a:r>
              <a:rPr lang="en-US" sz="2400" dirty="0" smtClean="0">
                <a:solidFill>
                  <a:srgbClr val="606060"/>
                </a:solidFill>
                <a:latin typeface="Times New Roman"/>
                <a:cs typeface="Times New Roman"/>
              </a:rPr>
              <a:t>,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en-US" sz="2400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lang="en-US" sz="2400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r>
              <a:rPr lang="en-US" sz="2400" dirty="0" smtClean="0">
                <a:solidFill>
                  <a:srgbClr val="60606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and</a:t>
            </a:r>
            <a:r>
              <a:rPr lang="en-US" sz="2400" dirty="0" smtClean="0">
                <a:solidFill>
                  <a:srgbClr val="60606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en-US" sz="2400" baseline="-250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lang="en-US" sz="2400" baseline="300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Im</a:t>
            </a:r>
            <a:r>
              <a:rPr lang="en-US" sz="2400" dirty="0" smtClean="0">
                <a:solidFill>
                  <a:srgbClr val="606060"/>
                </a:solidFill>
                <a:latin typeface="Times New Roman"/>
                <a:cs typeface="Times New Roman"/>
              </a:rPr>
              <a:t> ) 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in bins of q</a:t>
            </a:r>
            <a:r>
              <a:rPr lang="en-US" sz="2400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2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endParaRPr lang="en-US" sz="24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160584" y="3909557"/>
            <a:ext cx="9116464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F</a:t>
            </a:r>
            <a:r>
              <a:rPr lang="en-US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L </a:t>
            </a:r>
            <a:r>
              <a:rPr lang="en-US" dirty="0" smtClean="0">
                <a:solidFill>
                  <a:srgbClr val="606060"/>
                </a:solidFill>
                <a:latin typeface="Times New Roman"/>
                <a:cs typeface="Times New Roman"/>
              </a:rPr>
              <a:t>is the fraction of longitudinal polarization</a:t>
            </a:r>
          </a:p>
          <a:p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en-US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FB </a:t>
            </a:r>
            <a:r>
              <a:rPr lang="en-US" dirty="0" smtClean="0">
                <a:solidFill>
                  <a:srgbClr val="606060"/>
                </a:solidFill>
                <a:latin typeface="Times New Roman"/>
                <a:cs typeface="Times New Roman"/>
              </a:rPr>
              <a:t> is the lepton Forward Backward asymmetry</a:t>
            </a:r>
          </a:p>
          <a:p>
            <a:r>
              <a:rPr lang="en-US" dirty="0">
                <a:solidFill>
                  <a:srgbClr val="606060"/>
                </a:solidFill>
                <a:latin typeface="Times New Roman"/>
                <a:cs typeface="Times New Roman"/>
              </a:rPr>
              <a:t>The q</a:t>
            </a:r>
            <a:r>
              <a:rPr lang="en-US" baseline="30000" dirty="0">
                <a:solidFill>
                  <a:srgbClr val="606060"/>
                </a:solidFill>
                <a:latin typeface="Times New Roman"/>
                <a:cs typeface="Times New Roman"/>
              </a:rPr>
              <a:t>2</a:t>
            </a:r>
            <a:r>
              <a:rPr lang="en-US" dirty="0">
                <a:solidFill>
                  <a:srgbClr val="606060"/>
                </a:solidFill>
                <a:latin typeface="Times New Roman"/>
                <a:cs typeface="Times New Roman"/>
              </a:rPr>
              <a:t> value at which 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en-US" baseline="-25000" dirty="0">
                <a:solidFill>
                  <a:srgbClr val="FF0000"/>
                </a:solidFill>
                <a:latin typeface="Times New Roman"/>
                <a:cs typeface="Times New Roman"/>
              </a:rPr>
              <a:t>FB</a:t>
            </a:r>
            <a:r>
              <a:rPr lang="en-US" dirty="0">
                <a:solidFill>
                  <a:srgbClr val="606060"/>
                </a:solidFill>
                <a:latin typeface="Times New Roman"/>
                <a:cs typeface="Times New Roman"/>
              </a:rPr>
              <a:t>=0 is a sensitive probe to New Physics</a:t>
            </a:r>
          </a:p>
          <a:p>
            <a:r>
              <a:rPr lang="en-US" dirty="0" smtClean="0">
                <a:solidFill>
                  <a:srgbClr val="606060"/>
                </a:solidFill>
                <a:latin typeface="Times New Roman"/>
                <a:cs typeface="Times New Roman"/>
              </a:rPr>
              <a:t> </a:t>
            </a:r>
          </a:p>
          <a:p>
            <a:endParaRPr lang="en-US" dirty="0" smtClean="0">
              <a:solidFill>
                <a:srgbClr val="606060"/>
              </a:solidFill>
              <a:latin typeface="Century Gothic"/>
              <a:cs typeface="Century Gothic"/>
            </a:endParaRPr>
          </a:p>
          <a:p>
            <a:endParaRPr lang="en-US" dirty="0" smtClean="0">
              <a:solidFill>
                <a:srgbClr val="606060"/>
              </a:solidFill>
              <a:latin typeface="Century Gothic"/>
              <a:cs typeface="Century Gothic"/>
            </a:endParaRPr>
          </a:p>
        </p:txBody>
      </p:sp>
      <p:pic>
        <p:nvPicPr>
          <p:cNvPr id="7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4380" y="3615366"/>
            <a:ext cx="2885913" cy="846534"/>
          </a:xfrm>
          <a:prstGeom prst="rect">
            <a:avLst/>
          </a:prstGeom>
        </p:spPr>
      </p:pic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648614"/>
              </p:ext>
            </p:extLst>
          </p:nvPr>
        </p:nvGraphicFramePr>
        <p:xfrm>
          <a:off x="3794530" y="5612815"/>
          <a:ext cx="1805565" cy="6434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56" name="Equation" r:id="rId6" imgW="1638000" imgH="583920" progId="Equation.DSMT4">
                  <p:embed/>
                </p:oleObj>
              </mc:Choice>
              <mc:Fallback>
                <p:oleObj name="Equation" r:id="rId6" imgW="1638000" imgH="5839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4530" y="5612815"/>
                        <a:ext cx="1805565" cy="64346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4026510"/>
              </p:ext>
            </p:extLst>
          </p:nvPr>
        </p:nvGraphicFramePr>
        <p:xfrm>
          <a:off x="160585" y="5567156"/>
          <a:ext cx="1557548" cy="740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57" name="Equation" r:id="rId8" imgW="1282680" imgH="609480" progId="Equation.DSMT4">
                  <p:embed/>
                </p:oleObj>
              </mc:Choice>
              <mc:Fallback>
                <p:oleObj name="Equation" r:id="rId8" imgW="1282680" imgH="609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585" y="5567156"/>
                        <a:ext cx="1557548" cy="74018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4299524"/>
              </p:ext>
            </p:extLst>
          </p:nvPr>
        </p:nvGraphicFramePr>
        <p:xfrm>
          <a:off x="1938225" y="5567156"/>
          <a:ext cx="1580306" cy="8066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58" name="Equation" r:id="rId10" imgW="1295400" imgH="660400" progId="Equation.DSMT4">
                  <p:embed/>
                </p:oleObj>
              </mc:Choice>
              <mc:Fallback>
                <p:oleObj name="Equation" r:id="rId10" imgW="1295400" imgH="660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8225" y="5567156"/>
                        <a:ext cx="1580306" cy="80661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12"/>
          <a:srcRect r="2158"/>
          <a:stretch>
            <a:fillRect/>
          </a:stretch>
        </p:blipFill>
        <p:spPr bwMode="auto">
          <a:xfrm>
            <a:off x="5854095" y="4836027"/>
            <a:ext cx="2889894" cy="186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42AB8-C172-7B4B-8C86-C8F2C7B6327C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34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1343"/>
            <a:ext cx="9144000" cy="414528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09294" y="2495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3366FF"/>
                </a:solidFill>
                <a:latin typeface="Times New Roman"/>
                <a:cs typeface="Times New Roman"/>
              </a:rPr>
              <a:t>Fit to the data</a:t>
            </a:r>
            <a:endParaRPr lang="en-US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42AB8-C172-7B4B-8C86-C8F2C7B6327C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172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6" descr="Capture d’écran 2013-03-28 à 15.30.5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429" y="98771"/>
            <a:ext cx="3156857" cy="2177318"/>
          </a:xfrm>
          <a:prstGeom prst="rect">
            <a:avLst/>
          </a:prstGeom>
        </p:spPr>
      </p:pic>
      <p:pic>
        <p:nvPicPr>
          <p:cNvPr id="5" name="Image 5" descr="Capture d’écran 2013-03-28 à 15.30.2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428" y="2433327"/>
            <a:ext cx="6422571" cy="2224045"/>
          </a:xfrm>
          <a:prstGeom prst="rect">
            <a:avLst/>
          </a:prstGeom>
        </p:spPr>
      </p:pic>
      <p:pic>
        <p:nvPicPr>
          <p:cNvPr id="6" name="Image 5" descr="Capture d’écran 2013-04-17 à 15.46.0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8191" y="4587618"/>
            <a:ext cx="3253619" cy="227038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50380" y="216656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3366FF"/>
                </a:solidFill>
                <a:latin typeface="Times New Roman"/>
                <a:cs typeface="Times New Roman"/>
              </a:rPr>
              <a:t>Fit to the data</a:t>
            </a:r>
            <a:endParaRPr lang="en-US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42AB8-C172-7B4B-8C86-C8F2C7B6327C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324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637" y="142674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3366FF"/>
                </a:solidFill>
                <a:latin typeface="Times New Roman"/>
                <a:cs typeface="Times New Roman"/>
              </a:rPr>
              <a:t>The </a:t>
            </a:r>
            <a:r>
              <a:rPr lang="en-US" dirty="0" err="1">
                <a:solidFill>
                  <a:srgbClr val="3366FF"/>
                </a:solidFill>
                <a:latin typeface="Times New Roman"/>
                <a:cs typeface="Times New Roman"/>
              </a:rPr>
              <a:t>LHCb</a:t>
            </a:r>
            <a:r>
              <a:rPr lang="en-US" dirty="0">
                <a:solidFill>
                  <a:srgbClr val="3366FF"/>
                </a:solidFill>
                <a:latin typeface="Times New Roman"/>
                <a:cs typeface="Times New Roman"/>
              </a:rPr>
              <a:t> detector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1F6AA-21E4-6C4B-B0D0-E39F5A257B45}" type="slidenum">
              <a:rPr lang="en-US"/>
              <a:pPr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963" y="1600200"/>
            <a:ext cx="6658792" cy="32189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964" y="4937785"/>
            <a:ext cx="6658792" cy="174122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194387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816" y="1133530"/>
            <a:ext cx="8280114" cy="498414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48369" y="-947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3366FF"/>
                </a:solidFill>
                <a:latin typeface="Times New Roman"/>
                <a:cs typeface="Times New Roman"/>
              </a:rPr>
              <a:t>More fits to the data !</a:t>
            </a:r>
            <a:endParaRPr lang="en-US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42AB8-C172-7B4B-8C86-C8F2C7B6327C}" type="slidenum">
              <a:rPr lang="en-US" smtClean="0"/>
              <a:t>70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196930" y="2281101"/>
            <a:ext cx="552668" cy="5291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20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313" y="498044"/>
            <a:ext cx="6749249" cy="39617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706" y="1579803"/>
            <a:ext cx="2616200" cy="34417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42AB8-C172-7B4B-8C86-C8F2C7B6327C}" type="slidenum">
              <a:rPr lang="en-US" smtClean="0"/>
              <a:t>71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34979" y="4679917"/>
            <a:ext cx="740809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3.7 </a:t>
            </a:r>
            <a:r>
              <a:rPr lang="en-US" sz="2000" dirty="0" err="1" smtClean="0">
                <a:solidFill>
                  <a:srgbClr val="FF6600"/>
                </a:solidFill>
                <a:latin typeface="Times New Roman"/>
                <a:cs typeface="Times New Roman"/>
              </a:rPr>
              <a:t>σ</a:t>
            </a:r>
            <a:r>
              <a:rPr lang="en-US" sz="20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tension. </a:t>
            </a:r>
            <a:r>
              <a:rPr lang="en-US" sz="20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What is happening here :</a:t>
            </a:r>
          </a:p>
          <a:p>
            <a:r>
              <a:rPr lang="en-US" sz="2000" dirty="0" smtClean="0">
                <a:latin typeface="Times New Roman"/>
                <a:cs typeface="Times New Roman"/>
              </a:rPr>
              <a:t>-    A fluctuation ? </a:t>
            </a:r>
          </a:p>
          <a:p>
            <a:pPr marL="285750" indent="-285750">
              <a:buFontTx/>
              <a:buChar char="-"/>
            </a:pPr>
            <a:r>
              <a:rPr lang="en-US" sz="2000" dirty="0" smtClean="0">
                <a:latin typeface="Times New Roman"/>
                <a:cs typeface="Times New Roman"/>
              </a:rPr>
              <a:t>How reliable is the theoretical prediction ? </a:t>
            </a:r>
          </a:p>
          <a:p>
            <a:pPr marL="285750" indent="-285750">
              <a:buFontTx/>
              <a:buChar char="-"/>
            </a:pPr>
            <a:r>
              <a:rPr lang="en-US" sz="2000" dirty="0" smtClean="0">
                <a:latin typeface="Times New Roman"/>
                <a:cs typeface="Times New Roman"/>
              </a:rPr>
              <a:t>Is it a sign of New Physics ? </a:t>
            </a:r>
          </a:p>
          <a:p>
            <a:pPr marL="285750" indent="-285750">
              <a:buFontTx/>
              <a:buChar char="-"/>
            </a:pPr>
            <a:r>
              <a:rPr lang="en-US" sz="2000" dirty="0" err="1" smtClean="0">
                <a:latin typeface="Times New Roman"/>
                <a:cs typeface="Times New Roman"/>
              </a:rPr>
              <a:t>Boh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smtClean="0">
                <a:latin typeface="Times New Roman"/>
                <a:cs typeface="Times New Roman"/>
              </a:rPr>
              <a:t>! we have to understand what is happening. </a:t>
            </a:r>
            <a:endParaRPr 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83966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287" y="705495"/>
            <a:ext cx="6887405" cy="54168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42AB8-C172-7B4B-8C86-C8F2C7B6327C}" type="slidenum">
              <a:rPr lang="en-US" smtClean="0"/>
              <a:t>72</a:t>
            </a:fld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7172918" y="340989"/>
            <a:ext cx="1622725" cy="108175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Zupan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931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199" y="552638"/>
            <a:ext cx="7274983" cy="55189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42AB8-C172-7B4B-8C86-C8F2C7B6327C}" type="slidenum">
              <a:rPr lang="en-US" smtClean="0"/>
              <a:t>73</a:t>
            </a:fld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7172918" y="340989"/>
            <a:ext cx="1622725" cy="108175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Zupan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268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865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6600"/>
                </a:solidFill>
                <a:latin typeface="Times New Roman"/>
                <a:cs typeface="Times New Roman"/>
              </a:rPr>
              <a:t>Conclusions</a:t>
            </a:r>
            <a:endParaRPr lang="en-US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Times New Roman"/>
                <a:cs typeface="Times New Roman"/>
              </a:rPr>
              <a:t>If </a:t>
            </a:r>
            <a:r>
              <a:rPr lang="en-US" dirty="0" smtClean="0">
                <a:solidFill>
                  <a:srgbClr val="3366FF"/>
                </a:solidFill>
                <a:latin typeface="Times New Roman"/>
                <a:cs typeface="Times New Roman"/>
              </a:rPr>
              <a:t>New Physics </a:t>
            </a:r>
            <a:r>
              <a:rPr lang="en-US" dirty="0" smtClean="0">
                <a:latin typeface="Times New Roman"/>
                <a:cs typeface="Times New Roman"/>
              </a:rPr>
              <a:t>is playing Hide and Go Seek with us, then it’s really  playing well ! </a:t>
            </a:r>
          </a:p>
          <a:p>
            <a:pPr algn="ctr"/>
            <a:endParaRPr lang="en-US" dirty="0" smtClean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en-US" dirty="0" smtClean="0">
                <a:latin typeface="Times New Roman"/>
                <a:cs typeface="Times New Roman"/>
              </a:rPr>
              <a:t>This being said, </a:t>
            </a:r>
            <a:r>
              <a:rPr lang="en-US" dirty="0" smtClean="0">
                <a:solidFill>
                  <a:srgbClr val="3366FF"/>
                </a:solidFill>
                <a:latin typeface="Times New Roman"/>
                <a:cs typeface="Times New Roman"/>
              </a:rPr>
              <a:t>LHCb</a:t>
            </a:r>
            <a:r>
              <a:rPr lang="en-US" dirty="0" smtClean="0">
                <a:latin typeface="Times New Roman"/>
                <a:cs typeface="Times New Roman"/>
              </a:rPr>
              <a:t> is the ideal seeker to look for New Physics in boxes and loops ! </a:t>
            </a:r>
          </a:p>
          <a:p>
            <a:pPr algn="ctr"/>
            <a:endParaRPr lang="en-US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3366FF"/>
                </a:solidFill>
                <a:latin typeface="Times New Roman"/>
                <a:cs typeface="Times New Roman"/>
              </a:rPr>
              <a:t>Thank you for your attention  !</a:t>
            </a:r>
          </a:p>
          <a:p>
            <a:pPr algn="ctr"/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44215" y="6274718"/>
            <a:ext cx="6807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Merci </a:t>
            </a:r>
            <a:r>
              <a:rPr lang="en-US" dirty="0" err="1" smtClean="0">
                <a:latin typeface="Times New Roman"/>
                <a:cs typeface="Times New Roman"/>
              </a:rPr>
              <a:t>à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Justine,M</a:t>
            </a:r>
            <a:r>
              <a:rPr lang="en-US" dirty="0" smtClean="0">
                <a:latin typeface="Times New Roman"/>
                <a:cs typeface="Times New Roman"/>
              </a:rPr>
              <a:t>.-H, Johannes, Pete </a:t>
            </a:r>
            <a:r>
              <a:rPr lang="en-US" dirty="0" err="1" smtClean="0">
                <a:latin typeface="Times New Roman"/>
                <a:cs typeface="Times New Roman"/>
              </a:rPr>
              <a:t>mais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aussi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Stéphane</a:t>
            </a:r>
            <a:r>
              <a:rPr lang="en-US" dirty="0" smtClean="0">
                <a:latin typeface="Times New Roman"/>
                <a:cs typeface="Times New Roman"/>
              </a:rPr>
              <a:t> &amp; </a:t>
            </a:r>
            <a:r>
              <a:rPr lang="en-US" dirty="0" err="1" smtClean="0">
                <a:latin typeface="Times New Roman"/>
                <a:cs typeface="Times New Roman"/>
              </a:rPr>
              <a:t>Stéphane</a:t>
            </a:r>
            <a:r>
              <a:rPr lang="en-US" dirty="0" smtClean="0">
                <a:latin typeface="Times New Roman"/>
                <a:cs typeface="Times New Roman"/>
              </a:rPr>
              <a:t>.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7029" y="0"/>
            <a:ext cx="1046971" cy="141763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42AB8-C172-7B4B-8C86-C8F2C7B6327C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94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Main references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hlinkClick r:id="rId2"/>
              </a:rPr>
              <a:t>arXiv</a:t>
            </a:r>
            <a:r>
              <a:rPr lang="en-US" b="1" dirty="0">
                <a:hlinkClick r:id="rId2"/>
              </a:rPr>
              <a:t>:1308.1707 </a:t>
            </a:r>
            <a:endParaRPr lang="en-US" b="1" dirty="0" smtClean="0"/>
          </a:p>
          <a:p>
            <a:r>
              <a:rPr lang="en-US" b="1" dirty="0">
                <a:hlinkClick r:id="rId3"/>
              </a:rPr>
              <a:t>arXiv:1307.5024 </a:t>
            </a:r>
            <a:endParaRPr lang="en-US" b="1" dirty="0" smtClean="0"/>
          </a:p>
          <a:p>
            <a:r>
              <a:rPr lang="en-US" b="1" dirty="0">
                <a:hlinkClick r:id="rId4"/>
              </a:rPr>
              <a:t>arXiv:1304.2600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42AB8-C172-7B4B-8C86-C8F2C7B6327C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5892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b="1" i="1" dirty="0">
              <a:solidFill>
                <a:srgbClr val="5D5D5D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1F6AA-21E4-6C4B-B0D0-E39F5A257B45}" type="slidenum">
              <a:rPr lang="en-US"/>
              <a:pPr/>
              <a:t>76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50" y="1858210"/>
            <a:ext cx="7708900" cy="417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99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428544" y="-38603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3366FF"/>
                </a:solidFill>
                <a:latin typeface="Times New Roman"/>
                <a:cs typeface="Times New Roman"/>
              </a:rPr>
              <a:t>Systematiques</a:t>
            </a:r>
            <a:endParaRPr lang="en-US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CF123-05C0-F648-9497-0C01397D107B}" type="slidenum">
              <a:rPr lang="en-US" smtClean="0"/>
              <a:t>77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8300"/>
            <a:ext cx="9144000" cy="35686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3579" y="1638300"/>
            <a:ext cx="8729579" cy="356860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472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768" y="0"/>
            <a:ext cx="8229600" cy="1143000"/>
          </a:xfrm>
        </p:spPr>
        <p:txBody>
          <a:bodyPr/>
          <a:lstStyle/>
          <a:p>
            <a:r>
              <a:rPr lang="en-US" b="1" i="1" smtClean="0">
                <a:solidFill>
                  <a:srgbClr val="690A8C"/>
                </a:solidFill>
                <a:latin typeface="Times New Roman"/>
                <a:cs typeface="Times New Roman"/>
              </a:rPr>
              <a:t>Semileptonic asymmetries</a:t>
            </a:r>
            <a:endParaRPr lang="en-US" b="1" i="1">
              <a:solidFill>
                <a:srgbClr val="690A8C"/>
              </a:solidFill>
              <a:latin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1F6AA-21E4-6C4B-B0D0-E39F5A257B45}" type="slidenum">
              <a:rPr lang="en-US"/>
              <a:pPr/>
              <a:t>78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5400000">
            <a:off x="7618603" y="4549171"/>
            <a:ext cx="2505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690A8C"/>
                </a:solidFill>
                <a:latin typeface="Times New Roman"/>
                <a:cs typeface="Times New Roman"/>
              </a:rPr>
              <a:t>LHCb-CONF-2012-022</a:t>
            </a:r>
            <a:endParaRPr lang="en-US" b="1">
              <a:solidFill>
                <a:srgbClr val="690A8C"/>
              </a:solidFill>
              <a:latin typeface="Times New Roman"/>
              <a:cs typeface="Times New Roman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950" y="1570884"/>
            <a:ext cx="6076250" cy="8890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6950" y="1143000"/>
            <a:ext cx="18654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The observales :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6950" y="2459928"/>
            <a:ext cx="23071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How we measure it :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6950" y="3965876"/>
            <a:ext cx="4290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Yields 190 k B</a:t>
            </a:r>
            <a:r>
              <a:rPr lang="en-US" sz="2000" baseline="-25000">
                <a:latin typeface="Times New Roman"/>
                <a:cs typeface="Times New Roman"/>
              </a:rPr>
              <a:t>s</a:t>
            </a:r>
            <a:r>
              <a:rPr lang="en-US" sz="2000" baseline="30000">
                <a:latin typeface="Times New Roman"/>
                <a:cs typeface="Times New Roman"/>
              </a:rPr>
              <a:t>0</a:t>
            </a:r>
            <a:r>
              <a:rPr lang="en-US" sz="2000">
                <a:latin typeface="Times New Roman"/>
                <a:cs typeface="Times New Roman"/>
              </a:rPr>
              <a:t> candidates in 1.0 fb</a:t>
            </a:r>
            <a:r>
              <a:rPr lang="en-US" sz="2000" baseline="30000">
                <a:latin typeface="Times New Roman"/>
                <a:cs typeface="Times New Roman"/>
              </a:rPr>
              <a:t>-1</a:t>
            </a:r>
            <a:r>
              <a:rPr lang="en-US" sz="2000">
                <a:latin typeface="Times New Roman"/>
                <a:cs typeface="Times New Roman"/>
              </a:rPr>
              <a:t>: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955" y="2860038"/>
            <a:ext cx="7203356" cy="119254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633" y="4631345"/>
            <a:ext cx="3531513" cy="19985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7181" y="4715516"/>
            <a:ext cx="3389301" cy="185899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18127" y="4898976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/>
                <a:cs typeface="Times New Roman"/>
              </a:rPr>
              <a:t>D</a:t>
            </a:r>
            <a:r>
              <a:rPr lang="en-US" baseline="-25000">
                <a:latin typeface="Times New Roman"/>
                <a:cs typeface="Times New Roman"/>
              </a:rPr>
              <a:t>s</a:t>
            </a:r>
            <a:r>
              <a:rPr lang="en-US" baseline="30000">
                <a:latin typeface="Times New Roman"/>
                <a:cs typeface="Times New Roman"/>
              </a:rPr>
              <a:t>+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3200" y="4898976"/>
            <a:ext cx="462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/>
                <a:cs typeface="Times New Roman"/>
              </a:rPr>
              <a:t>D</a:t>
            </a:r>
            <a:r>
              <a:rPr lang="en-US" baseline="-25000">
                <a:latin typeface="Times New Roman"/>
                <a:cs typeface="Times New Roman"/>
              </a:rPr>
              <a:t>s</a:t>
            </a:r>
            <a:r>
              <a:rPr lang="en-US" baseline="30000">
                <a:latin typeface="Times New Roman"/>
                <a:cs typeface="Times New Roman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955225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1F6AA-21E4-6C4B-B0D0-E39F5A257B45}" type="slidenum">
              <a:rPr lang="en-US"/>
              <a:pPr/>
              <a:t>79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21768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smtClean="0">
                <a:ln>
                  <a:noFill/>
                </a:ln>
                <a:solidFill>
                  <a:srgbClr val="690A8C"/>
                </a:solidFill>
                <a:uLnTx/>
                <a:uFillTx/>
                <a:latin typeface="Times New Roman"/>
                <a:ea typeface="+mj-ea"/>
                <a:cs typeface="Times New Roman"/>
              </a:rPr>
              <a:t>Semileptonic asymmetries</a:t>
            </a:r>
            <a:endParaRPr kumimoji="0" lang="en-US" sz="4400" b="1" i="1" u="none" strike="noStrike" kern="1200" cap="none" spc="0" normalizeH="0" baseline="0" noProof="0">
              <a:ln>
                <a:noFill/>
              </a:ln>
              <a:solidFill>
                <a:srgbClr val="690A8C"/>
              </a:solidFill>
              <a:uLnTx/>
              <a:uFillTx/>
              <a:latin typeface="Times New Roman"/>
              <a:ea typeface="+mj-ea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 rot="5400000">
            <a:off x="7844429" y="5056779"/>
            <a:ext cx="2229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690A8C"/>
                </a:solidFill>
              </a:rPr>
              <a:t>LHCb-CONF-2012-022</a:t>
            </a:r>
            <a:endParaRPr lang="en-US" b="1">
              <a:solidFill>
                <a:srgbClr val="690A8C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311" y="1600200"/>
            <a:ext cx="3880072" cy="27984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422" y="1600199"/>
            <a:ext cx="4171615" cy="27984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9503" y="4786690"/>
            <a:ext cx="71737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Times New Roman"/>
                <a:cs typeface="Times New Roman"/>
              </a:rPr>
              <a:t>Delicate systematic treatement is needed : </a:t>
            </a:r>
          </a:p>
          <a:p>
            <a:pPr lvl="1">
              <a:buFont typeface="Arial"/>
              <a:buChar char="•"/>
            </a:pPr>
            <a:r>
              <a:rPr lang="en-US" sz="2400" smtClean="0">
                <a:latin typeface="Times New Roman"/>
                <a:cs typeface="Times New Roman"/>
              </a:rPr>
              <a:t>  Obtain any corrections from data/control samples.</a:t>
            </a:r>
          </a:p>
          <a:p>
            <a:pPr lvl="1">
              <a:buFont typeface="Arial"/>
              <a:buChar char="•"/>
            </a:pPr>
            <a:r>
              <a:rPr lang="en-US" sz="2400" smtClean="0">
                <a:latin typeface="Times New Roman"/>
                <a:cs typeface="Times New Roman"/>
              </a:rPr>
              <a:t>  Pay attention to the π and μ detection asymmetries. </a:t>
            </a:r>
          </a:p>
          <a:p>
            <a:pPr lvl="1">
              <a:buFont typeface="Arial"/>
              <a:buChar char="•"/>
            </a:pPr>
            <a:r>
              <a:rPr lang="en-US" sz="2400" smtClean="0">
                <a:solidFill>
                  <a:srgbClr val="690A8C"/>
                </a:solidFill>
                <a:latin typeface="Times New Roman"/>
                <a:cs typeface="Times New Roman"/>
              </a:rPr>
              <a:t>  Swap magnetic field to help cancel effects.</a:t>
            </a:r>
            <a:endParaRPr lang="en-US" sz="2400">
              <a:solidFill>
                <a:srgbClr val="690A8C"/>
              </a:solidFill>
              <a:latin typeface="Times New Roman"/>
              <a:cs typeface="Times New Roman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2936" y="4818162"/>
            <a:ext cx="7526893" cy="1569660"/>
          </a:xfrm>
          <a:prstGeom prst="rect">
            <a:avLst/>
          </a:prstGeom>
          <a:solidFill>
            <a:schemeClr val="bg2">
              <a:lumMod val="90000"/>
              <a:alpha val="0"/>
            </a:schemeClr>
          </a:solidFill>
          <a:ln w="25400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129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 descr="Capture d’écran 2013-04-04 à 16.17.4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75" y="1538124"/>
            <a:ext cx="5096157" cy="2545257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7010400" y="6255606"/>
            <a:ext cx="2133600" cy="365125"/>
          </a:xfrm>
        </p:spPr>
        <p:txBody>
          <a:bodyPr/>
          <a:lstStyle/>
          <a:p>
            <a:fld id="{4B08603F-D022-0C4E-88A8-936594D50CC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4" name="ZoneTexte 13"/>
          <p:cNvSpPr txBox="1"/>
          <p:nvPr/>
        </p:nvSpPr>
        <p:spPr>
          <a:xfrm>
            <a:off x="6652381" y="100732"/>
            <a:ext cx="2459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Tracking  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0" y="478760"/>
            <a:ext cx="8025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800000"/>
              </a:buClr>
              <a:buFont typeface="Arial"/>
              <a:buChar char="•"/>
            </a:pPr>
            <a:r>
              <a:rPr lang="en-US" dirty="0" smtClean="0">
                <a:solidFill>
                  <a:srgbClr val="FF6600"/>
                </a:solidFill>
                <a:latin typeface="Times New Roman"/>
                <a:cs typeface="Times New Roman"/>
              </a:rPr>
              <a:t> Proper time measurement :</a:t>
            </a:r>
          </a:p>
          <a:p>
            <a:pPr lvl="1">
              <a:buClr>
                <a:srgbClr val="008000"/>
              </a:buClr>
              <a:buFont typeface="Arial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 Identify b-hadrons (</a:t>
            </a:r>
            <a:r>
              <a:rPr lang="en-US" dirty="0" err="1" smtClean="0">
                <a:latin typeface="Times New Roman"/>
                <a:cs typeface="Times New Roman"/>
              </a:rPr>
              <a:t>c</a:t>
            </a:r>
            <a:r>
              <a:rPr lang="en-US" dirty="0" err="1" smtClean="0">
                <a:latin typeface="Times New Roman"/>
                <a:ea typeface="Lucida Grande"/>
                <a:cs typeface="Times New Roman"/>
              </a:rPr>
              <a:t>τ</a:t>
            </a:r>
            <a:r>
              <a:rPr lang="en-US" dirty="0" smtClean="0">
                <a:latin typeface="Times New Roman"/>
                <a:cs typeface="Times New Roman"/>
              </a:rPr>
              <a:t> ~ 450 </a:t>
            </a:r>
            <a:r>
              <a:rPr lang="en-US" dirty="0" err="1" smtClean="0">
                <a:latin typeface="Times New Roman"/>
                <a:ea typeface="Lucida Grande"/>
                <a:cs typeface="Times New Roman"/>
              </a:rPr>
              <a:t>μ</a:t>
            </a:r>
            <a:r>
              <a:rPr lang="en-US" dirty="0" err="1" smtClean="0">
                <a:latin typeface="Times New Roman"/>
                <a:cs typeface="Times New Roman"/>
              </a:rPr>
              <a:t>m</a:t>
            </a:r>
            <a:r>
              <a:rPr lang="en-US" dirty="0" smtClean="0">
                <a:latin typeface="Times New Roman"/>
                <a:cs typeface="Times New Roman"/>
              </a:rPr>
              <a:t>) , also in the trigger</a:t>
            </a:r>
          </a:p>
          <a:p>
            <a:pPr lvl="1">
              <a:buClr>
                <a:srgbClr val="008000"/>
              </a:buClr>
              <a:buFont typeface="Arial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P</a:t>
            </a:r>
            <a:r>
              <a:rPr lang="en-US" dirty="0" smtClean="0">
                <a:latin typeface="Times New Roman"/>
                <a:cs typeface="Times New Roman"/>
              </a:rPr>
              <a:t>erform time dependent analyses. </a:t>
            </a:r>
          </a:p>
        </p:txBody>
      </p:sp>
      <p:pic>
        <p:nvPicPr>
          <p:cNvPr id="19" name="Image 18" descr="Capture d’écran 2013-04-04 à 15.05.2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8311" y="1772490"/>
            <a:ext cx="3475689" cy="3340169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149075" y="4083381"/>
            <a:ext cx="2332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21 modules </a:t>
            </a:r>
            <a:r>
              <a:rPr lang="en-US" dirty="0" err="1" smtClean="0">
                <a:latin typeface="Times New Roman"/>
                <a:cs typeface="Times New Roman"/>
              </a:rPr>
              <a:t>r-</a:t>
            </a:r>
            <a:r>
              <a:rPr lang="en-US" dirty="0" err="1" smtClean="0">
                <a:latin typeface="Times New Roman"/>
                <a:ea typeface="Lucida Grande"/>
                <a:cs typeface="Times New Roman"/>
              </a:rPr>
              <a:t>φ</a:t>
            </a:r>
            <a:r>
              <a:rPr lang="en-US" dirty="0" smtClean="0">
                <a:latin typeface="Times New Roman"/>
                <a:cs typeface="Times New Roman"/>
              </a:rPr>
              <a:t> sensors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72154" y="1587824"/>
            <a:ext cx="777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entury Gothic"/>
                <a:cs typeface="Century Gothic"/>
              </a:rPr>
              <a:t>VELO</a:t>
            </a:r>
            <a:endParaRPr lang="en-US" dirty="0"/>
          </a:p>
        </p:txBody>
      </p:sp>
      <p:sp>
        <p:nvSpPr>
          <p:cNvPr id="22" name="ZoneTexte 21"/>
          <p:cNvSpPr txBox="1"/>
          <p:nvPr/>
        </p:nvSpPr>
        <p:spPr>
          <a:xfrm>
            <a:off x="5692685" y="5112659"/>
            <a:ext cx="3451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Times New Roman"/>
                <a:cs typeface="Times New Roman"/>
              </a:rPr>
              <a:t>active zone : 8mm from the LHC beam : retractable 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13955" y="4983782"/>
            <a:ext cx="8025912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buClr>
                <a:srgbClr val="800000"/>
              </a:buClr>
              <a:buFont typeface="Arial"/>
              <a:buChar char="•"/>
            </a:pPr>
            <a:r>
              <a:rPr lang="en-US" dirty="0" smtClean="0">
                <a:solidFill>
                  <a:srgbClr val="FF6600"/>
                </a:solidFill>
                <a:latin typeface="Times New Roman"/>
                <a:cs typeface="Times New Roman"/>
              </a:rPr>
              <a:t> Invariant mass measurement :</a:t>
            </a:r>
          </a:p>
          <a:p>
            <a:pPr lvl="1">
              <a:buClr>
                <a:srgbClr val="008000"/>
              </a:buClr>
              <a:buFont typeface="Arial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 Identify the signal (</a:t>
            </a:r>
            <a:r>
              <a:rPr lang="en-US" dirty="0" err="1" smtClean="0">
                <a:latin typeface="Times New Roman"/>
                <a:cs typeface="Times New Roman"/>
              </a:rPr>
              <a:t>B</a:t>
            </a:r>
            <a:r>
              <a:rPr lang="en-US" baseline="-25000" dirty="0" err="1" smtClean="0">
                <a:latin typeface="Times New Roman"/>
                <a:cs typeface="Times New Roman"/>
              </a:rPr>
              <a:t>d</a:t>
            </a:r>
            <a:r>
              <a:rPr lang="en-US" dirty="0" smtClean="0">
                <a:latin typeface="Times New Roman"/>
                <a:cs typeface="Times New Roman"/>
              </a:rPr>
              <a:t> and B</a:t>
            </a:r>
            <a:r>
              <a:rPr lang="en-US" baseline="-25000" dirty="0" smtClean="0">
                <a:latin typeface="Times New Roman"/>
                <a:cs typeface="Times New Roman"/>
              </a:rPr>
              <a:t>s</a:t>
            </a:r>
            <a:r>
              <a:rPr lang="en-US" dirty="0" smtClean="0">
                <a:latin typeface="Times New Roman"/>
                <a:cs typeface="Times New Roman"/>
              </a:rPr>
              <a:t> are only 90 MeV apart) </a:t>
            </a:r>
          </a:p>
          <a:p>
            <a:pPr lvl="1">
              <a:buClr>
                <a:srgbClr val="008000"/>
              </a:buClr>
              <a:buFont typeface="Arial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 Separate signal from background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692685" y="5795339"/>
            <a:ext cx="18143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err="1" smtClean="0">
                <a:latin typeface="Times New Roman"/>
                <a:cs typeface="Times New Roman"/>
              </a:rPr>
              <a:t>Δp</a:t>
            </a:r>
            <a:r>
              <a:rPr lang="fr-FR" sz="2400" dirty="0" smtClean="0">
                <a:latin typeface="Times New Roman"/>
                <a:cs typeface="Times New Roman"/>
              </a:rPr>
              <a:t>/p ~ 0.4 %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68311" y="5758990"/>
            <a:ext cx="1838693" cy="615200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48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i="1" smtClean="0">
                <a:solidFill>
                  <a:srgbClr val="690A8C"/>
                </a:solidFill>
                <a:latin typeface="Times New Roman"/>
                <a:cs typeface="Times New Roman"/>
              </a:rPr>
              <a:t>Semileptonic asymmetries</a:t>
            </a:r>
            <a:endParaRPr lang="en-US" b="1" i="1">
              <a:solidFill>
                <a:srgbClr val="690A8C"/>
              </a:solidFill>
              <a:latin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1F6AA-21E4-6C4B-B0D0-E39F5A257B45}" type="slidenum">
              <a:rPr lang="en-US"/>
              <a:pPr/>
              <a:t>80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567" y="1417638"/>
            <a:ext cx="4175265" cy="37985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5400000">
            <a:off x="7618603" y="4549171"/>
            <a:ext cx="2505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690A8C"/>
                </a:solidFill>
                <a:latin typeface="Times New Roman"/>
                <a:cs typeface="Times New Roman"/>
              </a:rPr>
              <a:t>LHCb-CONF-2012-022</a:t>
            </a:r>
            <a:endParaRPr lang="en-US" b="1">
              <a:solidFill>
                <a:srgbClr val="690A8C"/>
              </a:solidFill>
              <a:latin typeface="Times New Roman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7577" y="5433020"/>
            <a:ext cx="75169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smtClean="0">
                <a:latin typeface="Times New Roman"/>
                <a:cs typeface="Times New Roman"/>
              </a:rPr>
              <a:t> Dominant systematic is from limited statistics in control sample.</a:t>
            </a:r>
          </a:p>
          <a:p>
            <a:pPr>
              <a:buFont typeface="Arial"/>
              <a:buChar char="•"/>
            </a:pPr>
            <a:r>
              <a:rPr lang="en-US" b="1" smtClean="0">
                <a:solidFill>
                  <a:srgbClr val="FF6600"/>
                </a:solidFill>
                <a:latin typeface="Times New Roman"/>
                <a:cs typeface="Times New Roman"/>
              </a:rPr>
              <a:t> 3 tension with SM in the D0 result, not confirmed or excluded by LHCb.</a:t>
            </a:r>
          </a:p>
          <a:p>
            <a:pPr>
              <a:buFont typeface="Arial"/>
              <a:buChar char="•"/>
            </a:pPr>
            <a:r>
              <a:rPr lang="en-US" smtClean="0">
                <a:latin typeface="Times New Roman"/>
                <a:cs typeface="Times New Roman"/>
              </a:rPr>
              <a:t> More decay modes, data  are needed. But also the  B</a:t>
            </a:r>
            <a:r>
              <a:rPr lang="en-US" baseline="30000" smtClean="0">
                <a:latin typeface="Times New Roman"/>
                <a:cs typeface="Times New Roman"/>
              </a:rPr>
              <a:t>0</a:t>
            </a:r>
            <a:r>
              <a:rPr lang="en-US" smtClean="0">
                <a:latin typeface="Times New Roman"/>
                <a:cs typeface="Times New Roman"/>
              </a:rPr>
              <a:t> mode!</a:t>
            </a:r>
            <a:endParaRPr lang="en-US" b="1">
              <a:solidFill>
                <a:srgbClr val="690A8C"/>
              </a:solidFill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5809" y="1852490"/>
            <a:ext cx="5403816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/>
                <a:cs typeface="Times New Roman"/>
              </a:rPr>
              <a:t>We measure :</a:t>
            </a:r>
          </a:p>
          <a:p>
            <a:endParaRPr lang="en-US">
              <a:latin typeface="Times New Roman"/>
              <a:cs typeface="Times New Roman"/>
            </a:endParaRPr>
          </a:p>
          <a:p>
            <a:r>
              <a:rPr lang="en-US" sz="2800">
                <a:latin typeface="Times New Roman"/>
                <a:cs typeface="Times New Roman"/>
              </a:rPr>
              <a:t>a</a:t>
            </a:r>
            <a:r>
              <a:rPr lang="en-US" sz="2800" baseline="-25000">
                <a:latin typeface="Times New Roman"/>
                <a:cs typeface="Times New Roman"/>
              </a:rPr>
              <a:t>sl</a:t>
            </a:r>
            <a:r>
              <a:rPr lang="en-US" sz="2800">
                <a:latin typeface="Times New Roman"/>
                <a:cs typeface="Times New Roman"/>
              </a:rPr>
              <a:t> </a:t>
            </a:r>
            <a:r>
              <a:rPr lang="en-US" sz="2800" baseline="30000">
                <a:latin typeface="Times New Roman"/>
                <a:cs typeface="Times New Roman"/>
              </a:rPr>
              <a:t>s</a:t>
            </a:r>
            <a:r>
              <a:rPr lang="en-US" sz="2800">
                <a:latin typeface="Times New Roman"/>
                <a:cs typeface="Times New Roman"/>
              </a:rPr>
              <a:t> = (-0.24 </a:t>
            </a:r>
            <a:r>
              <a:rPr lang="en-US" sz="2800" smtClean="0">
                <a:latin typeface="Times New Roman"/>
                <a:cs typeface="Times New Roman"/>
              </a:rPr>
              <a:t>± 0.54 ± 0.33</a:t>
            </a:r>
            <a:r>
              <a:rPr lang="en-US" sz="2800">
                <a:latin typeface="Times New Roman"/>
                <a:cs typeface="Times New Roman"/>
              </a:rPr>
              <a:t> ) % </a:t>
            </a:r>
          </a:p>
          <a:p>
            <a:endParaRPr lang="en-US" sz="2400">
              <a:latin typeface="Times New Roman"/>
              <a:cs typeface="Times New Roman"/>
            </a:endParaRPr>
          </a:p>
          <a:p>
            <a:r>
              <a:rPr lang="en-US" sz="2000">
                <a:latin typeface="Times New Roman"/>
                <a:cs typeface="Times New Roman"/>
              </a:rPr>
              <a:t>Most precise measurement ! </a:t>
            </a:r>
          </a:p>
          <a:p>
            <a:endParaRPr lang="en-US" sz="2000">
              <a:latin typeface="Times New Roman"/>
              <a:cs typeface="Times New Roman"/>
            </a:endParaRPr>
          </a:p>
          <a:p>
            <a:r>
              <a:rPr lang="en-US" sz="2000">
                <a:latin typeface="Times New Roman"/>
                <a:cs typeface="Times New Roman"/>
              </a:rPr>
              <a:t>And also in agreement with SM</a:t>
            </a:r>
          </a:p>
          <a:p>
            <a:r>
              <a:rPr lang="en-US" sz="2000">
                <a:latin typeface="Times New Roman"/>
                <a:cs typeface="Times New Roman"/>
              </a:rPr>
              <a:t>as quoted in arXiv:1205.1444 </a:t>
            </a:r>
          </a:p>
          <a:p>
            <a:r>
              <a:rPr lang="en-US" sz="2000">
                <a:latin typeface="Times New Roman"/>
                <a:cs typeface="Times New Roman"/>
              </a:rPr>
              <a:t>a</a:t>
            </a:r>
            <a:r>
              <a:rPr lang="en-US" sz="2000" baseline="-25000">
                <a:latin typeface="Times New Roman"/>
                <a:cs typeface="Times New Roman"/>
              </a:rPr>
              <a:t>sl</a:t>
            </a:r>
            <a:r>
              <a:rPr lang="en-US" sz="2000">
                <a:latin typeface="Times New Roman"/>
                <a:cs typeface="Times New Roman"/>
              </a:rPr>
              <a:t> </a:t>
            </a:r>
            <a:r>
              <a:rPr lang="en-US" sz="2000" baseline="30000">
                <a:latin typeface="Times New Roman"/>
                <a:cs typeface="Times New Roman"/>
              </a:rPr>
              <a:t>s</a:t>
            </a:r>
            <a:r>
              <a:rPr lang="en-US" sz="2000">
                <a:latin typeface="Times New Roman"/>
                <a:cs typeface="Times New Roman"/>
              </a:rPr>
              <a:t> = (0.0019   </a:t>
            </a:r>
            <a:r>
              <a:rPr lang="en-US" sz="2000" smtClean="0">
                <a:latin typeface="Times New Roman"/>
                <a:cs typeface="Times New Roman"/>
              </a:rPr>
              <a:t>± 0.0003</a:t>
            </a:r>
            <a:r>
              <a:rPr lang="en-US" sz="2000">
                <a:latin typeface="Times New Roman"/>
                <a:cs typeface="Times New Roman"/>
              </a:rPr>
              <a:t>  ) %  and </a:t>
            </a:r>
          </a:p>
          <a:p>
            <a:r>
              <a:rPr lang="en-US" sz="2000">
                <a:latin typeface="Times New Roman"/>
                <a:cs typeface="Times New Roman"/>
              </a:rPr>
              <a:t>a</a:t>
            </a:r>
            <a:r>
              <a:rPr lang="en-US" sz="2000" baseline="-25000">
                <a:latin typeface="Times New Roman"/>
                <a:cs typeface="Times New Roman"/>
              </a:rPr>
              <a:t>sl</a:t>
            </a:r>
            <a:r>
              <a:rPr lang="en-US" sz="2000">
                <a:latin typeface="Times New Roman"/>
                <a:cs typeface="Times New Roman"/>
              </a:rPr>
              <a:t> </a:t>
            </a:r>
            <a:r>
              <a:rPr lang="en-US" sz="2000" baseline="30000">
                <a:latin typeface="Times New Roman"/>
                <a:cs typeface="Times New Roman"/>
              </a:rPr>
              <a:t>d</a:t>
            </a:r>
            <a:r>
              <a:rPr lang="en-US" sz="2000">
                <a:latin typeface="Times New Roman"/>
                <a:cs typeface="Times New Roman"/>
              </a:rPr>
              <a:t> = (-0.0041 </a:t>
            </a:r>
            <a:r>
              <a:rPr lang="en-US" sz="2000" smtClean="0">
                <a:latin typeface="Times New Roman"/>
                <a:cs typeface="Times New Roman"/>
              </a:rPr>
              <a:t>±  0.0006</a:t>
            </a:r>
            <a:r>
              <a:rPr lang="en-US" sz="2000">
                <a:latin typeface="Times New Roman"/>
                <a:cs typeface="Times New Roman"/>
              </a:rPr>
              <a:t>  ) % </a:t>
            </a:r>
          </a:p>
          <a:p>
            <a:endParaRPr lang="en-US" sz="2400">
              <a:latin typeface="Times New Roman"/>
              <a:cs typeface="Times New Roman"/>
            </a:endParaRPr>
          </a:p>
          <a:p>
            <a:endParaRPr lang="en-US" sz="2400">
              <a:latin typeface="Times New Roman"/>
              <a:cs typeface="Times New Roman"/>
            </a:endParaRPr>
          </a:p>
          <a:p>
            <a:endParaRPr lang="en-US" sz="2400">
              <a:latin typeface="Times New Roman"/>
              <a:cs typeface="Times New Roman"/>
            </a:endParaRPr>
          </a:p>
          <a:p>
            <a:endParaRPr lang="en-US" sz="2400">
              <a:latin typeface="Times New Roman"/>
              <a:cs typeface="Times New Roman"/>
            </a:endParaRPr>
          </a:p>
          <a:p>
            <a:endParaRPr lang="en-US" smtClean="0">
              <a:latin typeface="Times New Roman"/>
              <a:cs typeface="Times New Roman"/>
            </a:endParaRPr>
          </a:p>
          <a:p>
            <a:r>
              <a:rPr lang="en-US">
                <a:latin typeface="Times New Roman"/>
                <a:cs typeface="Times New Roman"/>
              </a:rPr>
              <a:t> </a:t>
            </a:r>
          </a:p>
          <a:p>
            <a:endParaRPr lang="en-US" smtClean="0">
              <a:latin typeface="Times New Roman"/>
              <a:cs typeface="Times New Roman"/>
            </a:endParaRPr>
          </a:p>
          <a:p>
            <a:endParaRPr lang="en-US" smtClean="0">
              <a:latin typeface="Times New Roman"/>
              <a:cs typeface="Times New Roman"/>
            </a:endParaRPr>
          </a:p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5809" y="2318526"/>
            <a:ext cx="4634777" cy="803910"/>
          </a:xfrm>
          <a:prstGeom prst="rect">
            <a:avLst/>
          </a:prstGeom>
          <a:solidFill>
            <a:schemeClr val="bg2">
              <a:lumMod val="90000"/>
              <a:alpha val="0"/>
            </a:schemeClr>
          </a:solidFill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2099868">
            <a:off x="7132386" y="1682730"/>
            <a:ext cx="1998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/>
                <a:cs typeface="Times New Roman"/>
              </a:rPr>
              <a:t>Not latest D0 result</a:t>
            </a:r>
          </a:p>
        </p:txBody>
      </p:sp>
    </p:spTree>
    <p:extLst>
      <p:ext uri="{BB962C8B-B14F-4D97-AF65-F5344CB8AC3E}">
        <p14:creationId xmlns:p14="http://schemas.microsoft.com/office/powerpoint/2010/main" val="1370594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629650" y="6381750"/>
            <a:ext cx="514350" cy="476250"/>
          </a:xfrm>
          <a:noFill/>
        </p:spPr>
        <p:txBody>
          <a:bodyPr/>
          <a:lstStyle/>
          <a:p>
            <a:fld id="{3933AB67-F61C-9C4E-9E86-249A62BD0FF7}" type="slidenum">
              <a:rPr lang="fr-FR"/>
              <a:pPr/>
              <a:t>81</a:t>
            </a:fld>
            <a:endParaRPr lang="fr-FR"/>
          </a:p>
        </p:txBody>
      </p:sp>
      <p:sp>
        <p:nvSpPr>
          <p:cNvPr id="7" name="ZoneTexte 3"/>
          <p:cNvSpPr txBox="1">
            <a:spLocks noChangeArrowheads="1"/>
          </p:cNvSpPr>
          <p:nvPr/>
        </p:nvSpPr>
        <p:spPr bwMode="auto">
          <a:xfrm>
            <a:off x="-10325" y="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606060"/>
                </a:solidFill>
                <a:latin typeface="Times New Roman"/>
                <a:cs typeface="Times New Roman"/>
              </a:rPr>
              <a:t>We are now entering in the era of constraining Wilson’s coefficients  !</a:t>
            </a:r>
          </a:p>
          <a:p>
            <a:r>
              <a:rPr lang="en-US" dirty="0">
                <a:solidFill>
                  <a:srgbClr val="606060"/>
                </a:solidFill>
                <a:latin typeface="Times New Roman"/>
                <a:cs typeface="Times New Roman"/>
              </a:rPr>
              <a:t>Many preprints out in the last months on this subject  </a:t>
            </a:r>
            <a:r>
              <a:rPr lang="en-US" sz="1600" dirty="0">
                <a:solidFill>
                  <a:srgbClr val="606060"/>
                </a:solidFill>
                <a:latin typeface="Times New Roman"/>
                <a:cs typeface="Times New Roman"/>
              </a:rPr>
              <a:t>(</a:t>
            </a:r>
            <a:r>
              <a:rPr lang="fr-FR" sz="1600" dirty="0">
                <a:solidFill>
                  <a:srgbClr val="606060"/>
                </a:solidFill>
                <a:latin typeface="Times New Roman"/>
                <a:cs typeface="Times New Roman"/>
              </a:rPr>
              <a:t>arXiv:1209.0262, arXiv:1206.1502 …) </a:t>
            </a:r>
            <a:endParaRPr lang="en-US" sz="1600" dirty="0">
              <a:solidFill>
                <a:srgbClr val="606060"/>
              </a:solidFill>
              <a:latin typeface="Times New Roman"/>
              <a:cs typeface="Times New Roman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-2425" y="620713"/>
            <a:ext cx="1359717" cy="36933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dirty="0">
                <a:latin typeface="Times New Roman"/>
                <a:cs typeface="Times New Roman"/>
              </a:rPr>
              <a:t>BR(</a:t>
            </a:r>
            <a:r>
              <a:rPr lang="fr-FR" dirty="0" err="1" smtClean="0">
                <a:latin typeface="Times New Roman"/>
                <a:cs typeface="Times New Roman"/>
              </a:rPr>
              <a:t>B→</a:t>
            </a:r>
            <a:r>
              <a:rPr lang="fr-FR" dirty="0" err="1">
                <a:latin typeface="Times New Roman"/>
                <a:cs typeface="Times New Roman"/>
                <a:sym typeface="Symbol" charset="2"/>
              </a:rPr>
              <a:t>X</a:t>
            </a:r>
            <a:r>
              <a:rPr lang="fr-FR" baseline="-25000" dirty="0" err="1">
                <a:latin typeface="Times New Roman"/>
                <a:cs typeface="Times New Roman"/>
                <a:sym typeface="Symbol" charset="2"/>
              </a:rPr>
              <a:t>s</a:t>
            </a:r>
            <a:r>
              <a:rPr lang="fr-FR" dirty="0" err="1">
                <a:latin typeface="Times New Roman"/>
                <a:cs typeface="Times New Roman"/>
                <a:sym typeface="Symbol" charset="2"/>
              </a:rPr>
              <a:t>γ</a:t>
            </a:r>
            <a:r>
              <a:rPr lang="fr-FR" dirty="0">
                <a:latin typeface="Times New Roman"/>
                <a:cs typeface="Times New Roman"/>
                <a:sym typeface="Symbol" charset="2"/>
              </a:rPr>
              <a:t>)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2252788" y="620713"/>
            <a:ext cx="1107996" cy="369332"/>
          </a:xfrm>
          <a:prstGeom prst="rect">
            <a:avLst/>
          </a:prstGeom>
          <a:solidFill>
            <a:srgbClr val="339933">
              <a:alpha val="29019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B→</a:t>
            </a:r>
            <a:r>
              <a:rPr lang="en-US" dirty="0">
                <a:latin typeface="Times New Roman"/>
                <a:cs typeface="Times New Roman"/>
              </a:rPr>
              <a:t>K*</a:t>
            </a:r>
            <a:r>
              <a:rPr lang="en-US" dirty="0" err="1">
                <a:latin typeface="Times New Roman"/>
                <a:cs typeface="Times New Roman"/>
              </a:rPr>
              <a:t>μμ</a:t>
            </a:r>
            <a:r>
              <a:rPr lang="en-US" dirty="0"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3492738" y="620713"/>
            <a:ext cx="877163" cy="369332"/>
          </a:xfrm>
          <a:prstGeom prst="rect">
            <a:avLst/>
          </a:prstGeom>
          <a:solidFill>
            <a:schemeClr val="bg1">
              <a:lumMod val="65000"/>
              <a:alpha val="29019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 smtClean="0">
                <a:latin typeface="Times New Roman"/>
                <a:cs typeface="Times New Roman"/>
              </a:rPr>
              <a:t>B</a:t>
            </a:r>
            <a:r>
              <a:rPr lang="en-US" baseline="-25000" dirty="0" err="1" smtClean="0">
                <a:latin typeface="Times New Roman"/>
                <a:cs typeface="Times New Roman"/>
              </a:rPr>
              <a:t>s</a:t>
            </a:r>
            <a:r>
              <a:rPr lang="en-US" dirty="0" err="1" smtClean="0">
                <a:latin typeface="Times New Roman"/>
                <a:cs typeface="Times New Roman"/>
              </a:rPr>
              <a:t>→</a:t>
            </a:r>
            <a:r>
              <a:rPr lang="en-US" dirty="0" err="1">
                <a:latin typeface="Times New Roman"/>
                <a:cs typeface="Times New Roman"/>
              </a:rPr>
              <a:t>μμ</a:t>
            </a:r>
            <a:r>
              <a:rPr lang="en-US" dirty="0"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6053838" y="620713"/>
            <a:ext cx="1043876" cy="369332"/>
          </a:xfrm>
          <a:prstGeom prst="rect">
            <a:avLst/>
          </a:prstGeom>
          <a:solidFill>
            <a:srgbClr val="6666FF">
              <a:alpha val="29019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B →</a:t>
            </a:r>
            <a:r>
              <a:rPr lang="en-US" dirty="0" err="1">
                <a:latin typeface="Times New Roman"/>
                <a:cs typeface="Times New Roman"/>
              </a:rPr>
              <a:t>Kμμ</a:t>
            </a:r>
            <a:r>
              <a:rPr lang="en-US" dirty="0"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7402233" y="2752601"/>
            <a:ext cx="1146468" cy="369332"/>
          </a:xfrm>
          <a:prstGeom prst="rect">
            <a:avLst/>
          </a:prstGeom>
          <a:solidFill>
            <a:srgbClr val="FF0000">
              <a:alpha val="72940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Combined 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7215951" y="620713"/>
            <a:ext cx="1928049" cy="369332"/>
          </a:xfrm>
          <a:prstGeom prst="rect">
            <a:avLst/>
          </a:prstGeom>
          <a:solidFill>
            <a:srgbClr val="9900CC">
              <a:alpha val="34117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dirty="0">
                <a:latin typeface="Times New Roman"/>
                <a:cs typeface="Times New Roman"/>
              </a:rPr>
              <a:t>A</a:t>
            </a:r>
            <a:r>
              <a:rPr lang="fr-FR" baseline="-25000" dirty="0">
                <a:latin typeface="Times New Roman"/>
                <a:cs typeface="Times New Roman"/>
              </a:rPr>
              <a:t>CP</a:t>
            </a:r>
            <a:r>
              <a:rPr lang="fr-FR" dirty="0">
                <a:latin typeface="Times New Roman"/>
                <a:cs typeface="Times New Roman"/>
              </a:rPr>
              <a:t>(</a:t>
            </a:r>
            <a:r>
              <a:rPr lang="fr-FR" dirty="0" smtClean="0">
                <a:latin typeface="Times New Roman"/>
                <a:cs typeface="Times New Roman"/>
              </a:rPr>
              <a:t>B→</a:t>
            </a:r>
            <a:r>
              <a:rPr lang="fr-FR" dirty="0">
                <a:latin typeface="Times New Roman"/>
                <a:cs typeface="Times New Roman"/>
                <a:sym typeface="Symbol" charset="2"/>
              </a:rPr>
              <a:t>K*</a:t>
            </a:r>
            <a:r>
              <a:rPr lang="en-US" i="1" dirty="0">
                <a:latin typeface="Times New Roman"/>
                <a:cs typeface="Times New Roman"/>
              </a:rPr>
              <a:t>π</a:t>
            </a:r>
            <a:r>
              <a:rPr lang="en-US" i="1" baseline="30000" dirty="0">
                <a:latin typeface="Times New Roman"/>
                <a:cs typeface="Times New Roman"/>
              </a:rPr>
              <a:t>0</a:t>
            </a:r>
            <a:r>
              <a:rPr lang="fr-FR" dirty="0" err="1">
                <a:latin typeface="Times New Roman"/>
                <a:cs typeface="Times New Roman"/>
                <a:sym typeface="Symbol" charset="2"/>
              </a:rPr>
              <a:t>γ</a:t>
            </a:r>
            <a:r>
              <a:rPr lang="fr-FR" dirty="0">
                <a:latin typeface="Times New Roman"/>
                <a:cs typeface="Times New Roman"/>
                <a:sym typeface="Symbol" charset="2"/>
              </a:rPr>
              <a:t>)</a:t>
            </a:r>
            <a:endParaRPr lang="en-US" dirty="0">
              <a:latin typeface="Times New Roman"/>
              <a:cs typeface="Times New Roman"/>
              <a:sym typeface="Symbol" charset="2"/>
            </a:endParaRPr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1318785" y="620713"/>
            <a:ext cx="924314" cy="369332"/>
          </a:xfrm>
          <a:prstGeom prst="rect">
            <a:avLst/>
          </a:prstGeom>
          <a:solidFill>
            <a:srgbClr val="996600">
              <a:alpha val="32941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dirty="0" err="1" smtClean="0">
                <a:latin typeface="Times New Roman"/>
                <a:cs typeface="Times New Roman"/>
              </a:rPr>
              <a:t>B→</a:t>
            </a:r>
            <a:r>
              <a:rPr lang="fr-FR" dirty="0" err="1">
                <a:latin typeface="Times New Roman"/>
                <a:cs typeface="Times New Roman"/>
                <a:sym typeface="Symbol" charset="2"/>
              </a:rPr>
              <a:t>X</a:t>
            </a:r>
            <a:r>
              <a:rPr lang="fr-FR" baseline="-25000" dirty="0" err="1">
                <a:latin typeface="Times New Roman"/>
                <a:cs typeface="Times New Roman"/>
                <a:sym typeface="Symbol" charset="2"/>
              </a:rPr>
              <a:t>s</a:t>
            </a:r>
            <a:r>
              <a:rPr lang="fr-FR" dirty="0" err="1">
                <a:latin typeface="Times New Roman"/>
                <a:cs typeface="Times New Roman"/>
                <a:sym typeface="Symbol" charset="2"/>
              </a:rPr>
              <a:t>ll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4517550" y="620713"/>
            <a:ext cx="1289122" cy="369332"/>
          </a:xfrm>
          <a:prstGeom prst="rect">
            <a:avLst/>
          </a:prstGeom>
          <a:solidFill>
            <a:srgbClr val="FF9933">
              <a:alpha val="34117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dirty="0">
                <a:latin typeface="Times New Roman"/>
                <a:cs typeface="Times New Roman"/>
              </a:rPr>
              <a:t>A</a:t>
            </a:r>
            <a:r>
              <a:rPr lang="fr-FR" baseline="-25000" dirty="0">
                <a:latin typeface="Times New Roman"/>
                <a:cs typeface="Times New Roman"/>
              </a:rPr>
              <a:t>CP</a:t>
            </a:r>
            <a:r>
              <a:rPr lang="fr-FR" dirty="0">
                <a:latin typeface="Times New Roman"/>
                <a:cs typeface="Times New Roman"/>
              </a:rPr>
              <a:t>(b →</a:t>
            </a:r>
            <a:r>
              <a:rPr lang="fr-FR" dirty="0" err="1">
                <a:latin typeface="Times New Roman"/>
                <a:cs typeface="Times New Roman"/>
                <a:sym typeface="Symbol" charset="2"/>
              </a:rPr>
              <a:t>sγ</a:t>
            </a:r>
            <a:r>
              <a:rPr lang="fr-FR" dirty="0">
                <a:latin typeface="Times New Roman"/>
                <a:cs typeface="Times New Roman"/>
                <a:sym typeface="Symbol" charset="2"/>
              </a:rPr>
              <a:t>)</a:t>
            </a:r>
            <a:endParaRPr lang="en-US" dirty="0">
              <a:latin typeface="Times New Roman"/>
              <a:cs typeface="Times New Roman"/>
              <a:sym typeface="Symbol" charset="2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7610475" y="1219200"/>
            <a:ext cx="1585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606060"/>
                </a:solidFill>
                <a:latin typeface="Times New Roman"/>
                <a:cs typeface="Times New Roman"/>
              </a:rPr>
              <a:t>arXiv:1206.0273v2</a:t>
            </a:r>
          </a:p>
        </p:txBody>
      </p:sp>
      <p:sp>
        <p:nvSpPr>
          <p:cNvPr id="19" name="Ellipse 18"/>
          <p:cNvSpPr>
            <a:spLocks noChangeAspect="1"/>
          </p:cNvSpPr>
          <p:nvPr/>
        </p:nvSpPr>
        <p:spPr>
          <a:xfrm>
            <a:off x="6545263" y="2217738"/>
            <a:ext cx="71437" cy="44450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entury Gothic"/>
              <a:cs typeface="Century Gothic"/>
            </a:endParaRPr>
          </a:p>
        </p:txBody>
      </p:sp>
      <p:sp>
        <p:nvSpPr>
          <p:cNvPr id="20" name="Ellipse 19"/>
          <p:cNvSpPr/>
          <p:nvPr/>
        </p:nvSpPr>
        <p:spPr>
          <a:xfrm>
            <a:off x="3987800" y="2224088"/>
            <a:ext cx="76200" cy="4445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entury Gothic"/>
              <a:cs typeface="Century Gothic"/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1490663" y="2214563"/>
            <a:ext cx="76200" cy="4603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entury Gothic"/>
              <a:cs typeface="Century Gothic"/>
            </a:endParaRPr>
          </a:p>
        </p:txBody>
      </p:sp>
      <p:sp>
        <p:nvSpPr>
          <p:cNvPr id="22" name="Ellipse 21"/>
          <p:cNvSpPr>
            <a:spLocks noChangeAspect="1"/>
          </p:cNvSpPr>
          <p:nvPr/>
        </p:nvSpPr>
        <p:spPr>
          <a:xfrm>
            <a:off x="6600825" y="4783138"/>
            <a:ext cx="71438" cy="44450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entury Gothic"/>
              <a:cs typeface="Century Gothic"/>
            </a:endParaRPr>
          </a:p>
        </p:txBody>
      </p:sp>
      <p:sp>
        <p:nvSpPr>
          <p:cNvPr id="23" name="Ellipse 22"/>
          <p:cNvSpPr/>
          <p:nvPr/>
        </p:nvSpPr>
        <p:spPr>
          <a:xfrm>
            <a:off x="4000500" y="4789488"/>
            <a:ext cx="76200" cy="4445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entury Gothic"/>
              <a:cs typeface="Century Gothic"/>
            </a:endParaRPr>
          </a:p>
        </p:txBody>
      </p:sp>
      <p:sp>
        <p:nvSpPr>
          <p:cNvPr id="24" name="Ellipse 23"/>
          <p:cNvSpPr/>
          <p:nvPr/>
        </p:nvSpPr>
        <p:spPr>
          <a:xfrm>
            <a:off x="1462088" y="4779963"/>
            <a:ext cx="76200" cy="4603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entury Gothic"/>
              <a:cs typeface="Century Gothic"/>
            </a:endParaRPr>
          </a:p>
        </p:txBody>
      </p:sp>
      <p:sp>
        <p:nvSpPr>
          <p:cNvPr id="25" name="Ellipse 24"/>
          <p:cNvSpPr>
            <a:spLocks/>
          </p:cNvSpPr>
          <p:nvPr/>
        </p:nvSpPr>
        <p:spPr>
          <a:xfrm>
            <a:off x="7725859" y="3629933"/>
            <a:ext cx="71437" cy="42862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entury Gothic"/>
              <a:cs typeface="Century Gothic"/>
            </a:endParaRPr>
          </a:p>
        </p:txBody>
      </p:sp>
      <p:sp>
        <p:nvSpPr>
          <p:cNvPr id="26" name="ZoneTexte 24"/>
          <p:cNvSpPr txBox="1">
            <a:spLocks noChangeArrowheads="1"/>
          </p:cNvSpPr>
          <p:nvPr/>
        </p:nvSpPr>
        <p:spPr bwMode="auto">
          <a:xfrm>
            <a:off x="7797296" y="3444195"/>
            <a:ext cx="5182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SM</a:t>
            </a:r>
          </a:p>
        </p:txBody>
      </p:sp>
      <p:sp>
        <p:nvSpPr>
          <p:cNvPr id="28" name="Text Box 20"/>
          <p:cNvSpPr txBox="1">
            <a:spLocks noChangeArrowheads="1"/>
          </p:cNvSpPr>
          <p:nvPr/>
        </p:nvSpPr>
        <p:spPr bwMode="auto">
          <a:xfrm>
            <a:off x="1379080" y="5888832"/>
            <a:ext cx="6477000" cy="6461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606060"/>
                </a:solidFill>
                <a:latin typeface="Times New Roman"/>
                <a:cs typeface="Times New Roman"/>
              </a:rPr>
              <a:t>Large bins in q</a:t>
            </a:r>
            <a:r>
              <a:rPr lang="en-US" baseline="30000" dirty="0">
                <a:solidFill>
                  <a:srgbClr val="606060"/>
                </a:solidFill>
                <a:latin typeface="Times New Roman"/>
                <a:cs typeface="Times New Roman"/>
              </a:rPr>
              <a:t>2</a:t>
            </a:r>
            <a:r>
              <a:rPr lang="en-US" dirty="0">
                <a:solidFill>
                  <a:srgbClr val="606060"/>
                </a:solidFill>
                <a:latin typeface="Times New Roman"/>
                <a:cs typeface="Times New Roman"/>
              </a:rPr>
              <a:t> still used (</a:t>
            </a:r>
            <a:r>
              <a:rPr lang="en-US" dirty="0" err="1">
                <a:solidFill>
                  <a:srgbClr val="606060"/>
                </a:solidFill>
                <a:latin typeface="Times New Roman"/>
                <a:cs typeface="Times New Roman"/>
              </a:rPr>
              <a:t>eg</a:t>
            </a:r>
            <a:r>
              <a:rPr lang="en-US" dirty="0">
                <a:solidFill>
                  <a:srgbClr val="606060"/>
                </a:solidFill>
                <a:latin typeface="Times New Roman"/>
                <a:cs typeface="Times New Roman"/>
              </a:rPr>
              <a:t> 1-6 GeV</a:t>
            </a:r>
            <a:r>
              <a:rPr lang="en-US" baseline="30000" dirty="0">
                <a:solidFill>
                  <a:srgbClr val="606060"/>
                </a:solidFill>
                <a:latin typeface="Times New Roman"/>
                <a:cs typeface="Times New Roman"/>
              </a:rPr>
              <a:t>2</a:t>
            </a:r>
            <a:r>
              <a:rPr lang="en-US" dirty="0">
                <a:solidFill>
                  <a:srgbClr val="606060"/>
                </a:solidFill>
                <a:latin typeface="Times New Roman"/>
                <a:cs typeface="Times New Roman"/>
              </a:rPr>
              <a:t>)</a:t>
            </a:r>
          </a:p>
          <a:p>
            <a:r>
              <a:rPr lang="en-US" dirty="0">
                <a:solidFill>
                  <a:srgbClr val="606060"/>
                </a:solidFill>
                <a:latin typeface="Times New Roman"/>
                <a:cs typeface="Times New Roman"/>
              </a:rPr>
              <a:t>More statistics and finer binning  : larger sensitivity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19" y="1236183"/>
            <a:ext cx="7118297" cy="24087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19" y="3333539"/>
            <a:ext cx="7196614" cy="240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045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7160763"/>
            <a:ext cx="2133600" cy="365125"/>
          </a:xfrm>
        </p:spPr>
        <p:txBody>
          <a:bodyPr/>
          <a:lstStyle/>
          <a:p>
            <a:fld id="{017CF123-05C0-F648-9497-0C01397D107B}" type="slidenum">
              <a:rPr lang="en-US" smtClean="0"/>
              <a:t>82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82843" y="-29251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3366FF"/>
                </a:solidFill>
                <a:latin typeface="Times New Roman"/>
                <a:cs typeface="Times New Roman"/>
              </a:rPr>
              <a:t>How do we make the fit to the data ? </a:t>
            </a:r>
            <a:endParaRPr lang="en-US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824298"/>
            <a:ext cx="8225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Use the mass fit to extract </a:t>
            </a:r>
            <a:r>
              <a:rPr lang="en-US" dirty="0" err="1" smtClean="0">
                <a:latin typeface="Times New Roman"/>
                <a:cs typeface="Times New Roman"/>
              </a:rPr>
              <a:t>sWeights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  <a:sym typeface="Wingdings"/>
              </a:rPr>
              <a:t> Need to model “only the signal component”.</a:t>
            </a:r>
            <a:endParaRPr lang="en-US" dirty="0" smtClean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Split the data in 6 bins of </a:t>
            </a:r>
            <a:r>
              <a:rPr lang="en-US" dirty="0" err="1" smtClean="0">
                <a:latin typeface="Times New Roman"/>
                <a:cs typeface="Times New Roman"/>
              </a:rPr>
              <a:t>m</a:t>
            </a:r>
            <a:r>
              <a:rPr lang="en-US" baseline="-25000" dirty="0" err="1" smtClean="0">
                <a:latin typeface="Times New Roman"/>
                <a:cs typeface="Times New Roman"/>
              </a:rPr>
              <a:t>KK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  <a:sym typeface="Wingdings"/>
              </a:rPr>
              <a:t> increase sensitivity  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6922" y="243292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K</a:t>
            </a:r>
            <a:r>
              <a:rPr lang="en-US" b="1" baseline="30000" dirty="0" smtClean="0">
                <a:latin typeface="Times New Roman"/>
                <a:cs typeface="Times New Roman"/>
              </a:rPr>
              <a:t>+</a:t>
            </a:r>
            <a:r>
              <a:rPr lang="en-US" b="1" dirty="0" smtClean="0">
                <a:latin typeface="Times New Roman"/>
                <a:cs typeface="Times New Roman"/>
              </a:rPr>
              <a:t>K</a:t>
            </a:r>
            <a:r>
              <a:rPr lang="en-US" b="1" baseline="30000" dirty="0" smtClean="0">
                <a:latin typeface="Times New Roman"/>
                <a:cs typeface="Times New Roman"/>
              </a:rPr>
              <a:t>− </a:t>
            </a:r>
            <a:r>
              <a:rPr lang="en-US" b="1" dirty="0" smtClean="0">
                <a:latin typeface="Times New Roman"/>
                <a:cs typeface="Times New Roman"/>
              </a:rPr>
              <a:t>P-wave :</a:t>
            </a:r>
          </a:p>
          <a:p>
            <a:endParaRPr lang="en-US" b="1" dirty="0" smtClean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Phase of </a:t>
            </a:r>
            <a:r>
              <a:rPr lang="en-US" dirty="0" err="1" smtClean="0">
                <a:latin typeface="Times New Roman"/>
                <a:cs typeface="Times New Roman"/>
              </a:rPr>
              <a:t>Breit</a:t>
            </a:r>
            <a:r>
              <a:rPr lang="en-US" dirty="0" smtClean="0">
                <a:latin typeface="Times New Roman"/>
                <a:cs typeface="Times New Roman"/>
              </a:rPr>
              <a:t>-Wigner amplitude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increases rapidly across </a:t>
            </a:r>
            <a:r>
              <a:rPr lang="en-US" dirty="0" err="1" smtClean="0">
                <a:latin typeface="Times New Roman"/>
                <a:cs typeface="Times New Roman"/>
              </a:rPr>
              <a:t>φ</a:t>
            </a:r>
            <a:r>
              <a:rPr lang="en-US" dirty="0" smtClean="0">
                <a:latin typeface="Times New Roman"/>
                <a:cs typeface="Times New Roman"/>
              </a:rPr>
              <a:t>(1020)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mass region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6922" y="3979676"/>
            <a:ext cx="40045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K</a:t>
            </a:r>
            <a:r>
              <a:rPr lang="en-US" b="1" baseline="30000" dirty="0" smtClean="0">
                <a:latin typeface="Times New Roman"/>
                <a:cs typeface="Times New Roman"/>
              </a:rPr>
              <a:t>+</a:t>
            </a:r>
            <a:r>
              <a:rPr lang="en-US" b="1" dirty="0" smtClean="0">
                <a:latin typeface="Times New Roman"/>
                <a:cs typeface="Times New Roman"/>
              </a:rPr>
              <a:t>K</a:t>
            </a:r>
            <a:r>
              <a:rPr lang="en-US" b="1" baseline="30000" dirty="0" smtClean="0">
                <a:latin typeface="Times New Roman"/>
                <a:cs typeface="Times New Roman"/>
              </a:rPr>
              <a:t>−  </a:t>
            </a:r>
            <a:r>
              <a:rPr lang="en-US" b="1" dirty="0" smtClean="0">
                <a:latin typeface="Times New Roman"/>
                <a:cs typeface="Times New Roman"/>
              </a:rPr>
              <a:t>S-wave:</a:t>
            </a:r>
          </a:p>
          <a:p>
            <a:endParaRPr lang="en-US" b="1" dirty="0" smtClean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Phase of </a:t>
            </a:r>
            <a:r>
              <a:rPr lang="en-US" dirty="0" err="1" smtClean="0">
                <a:latin typeface="Times New Roman"/>
                <a:cs typeface="Times New Roman"/>
              </a:rPr>
              <a:t>Flatté</a:t>
            </a:r>
            <a:r>
              <a:rPr lang="en-US" dirty="0" smtClean="0">
                <a:latin typeface="Times New Roman"/>
                <a:cs typeface="Times New Roman"/>
              </a:rPr>
              <a:t> amplitude for f0(980)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relatively flat (similar for non-resonance)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2843" y="5164759"/>
            <a:ext cx="53863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Phase difference between S- and P-wave amplitudes</a:t>
            </a:r>
          </a:p>
          <a:p>
            <a:endParaRPr lang="en-US" dirty="0" smtClean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Decreases rapidly across </a:t>
            </a:r>
            <a:r>
              <a:rPr lang="en-US" dirty="0" err="1" smtClean="0">
                <a:latin typeface="Times New Roman"/>
                <a:cs typeface="Times New Roman"/>
              </a:rPr>
              <a:t>φ</a:t>
            </a:r>
            <a:r>
              <a:rPr lang="en-US" dirty="0" smtClean="0">
                <a:latin typeface="Times New Roman"/>
                <a:cs typeface="Times New Roman"/>
              </a:rPr>
              <a:t>(1020) mass region</a:t>
            </a:r>
          </a:p>
          <a:p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1124" y="2512934"/>
            <a:ext cx="3496861" cy="303053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46922" y="2432920"/>
            <a:ext cx="1524118" cy="378713"/>
          </a:xfrm>
          <a:prstGeom prst="rect">
            <a:avLst/>
          </a:prstGeom>
          <a:solidFill>
            <a:srgbClr val="FF0000">
              <a:alpha val="18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46922" y="3979676"/>
            <a:ext cx="1524118" cy="378713"/>
          </a:xfrm>
          <a:prstGeom prst="rect">
            <a:avLst/>
          </a:prstGeom>
          <a:solidFill>
            <a:srgbClr val="008000">
              <a:alpha val="18000"/>
            </a:srgbClr>
          </a:solidFill>
          <a:ln>
            <a:solidFill>
              <a:srgbClr val="3366FF">
                <a:alpha val="17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97180" y="5164759"/>
            <a:ext cx="5283944" cy="378713"/>
          </a:xfrm>
          <a:prstGeom prst="rect">
            <a:avLst/>
          </a:prstGeom>
          <a:solidFill>
            <a:srgbClr val="3366FF">
              <a:alpha val="18000"/>
            </a:srgbClr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871040" y="2618849"/>
            <a:ext cx="4864705" cy="192784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1871040" y="3276582"/>
            <a:ext cx="5250252" cy="892451"/>
          </a:xfrm>
          <a:prstGeom prst="straightConnector1">
            <a:avLst/>
          </a:prstGeom>
          <a:ln w="31750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5284728" y="4705450"/>
            <a:ext cx="1666470" cy="648666"/>
          </a:xfrm>
          <a:prstGeom prst="straightConnector1">
            <a:avLst/>
          </a:prstGeom>
          <a:ln w="31750"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84450" y="1951011"/>
            <a:ext cx="7436968" cy="52376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951198" y="3910248"/>
            <a:ext cx="1496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“</a:t>
            </a:r>
            <a:r>
              <a:rPr lang="en-US" dirty="0" err="1" smtClean="0">
                <a:latin typeface="Times New Roman"/>
                <a:cs typeface="Times New Roman"/>
              </a:rPr>
              <a:t>Pheno</a:t>
            </a:r>
            <a:r>
              <a:rPr lang="en-US" dirty="0" smtClean="0">
                <a:latin typeface="Times New Roman"/>
                <a:cs typeface="Times New Roman"/>
              </a:rPr>
              <a:t>” work 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20262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08098" y="-24369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3366FF"/>
                </a:solidFill>
                <a:latin typeface="Times New Roman"/>
                <a:cs typeface="Times New Roman"/>
              </a:rPr>
              <a:t>To improve the precision</a:t>
            </a:r>
            <a:endParaRPr lang="en-US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CF123-05C0-F648-9497-0C01397D107B}" type="slidenum">
              <a:rPr lang="en-US" smtClean="0"/>
              <a:t>83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0412"/>
            <a:ext cx="4318000" cy="287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115812"/>
            <a:ext cx="4267200" cy="2844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78459"/>
            <a:ext cx="3695836" cy="24638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5836" y="4800975"/>
            <a:ext cx="5259948" cy="139406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95836" y="4635288"/>
            <a:ext cx="5259948" cy="155975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695836" y="4252588"/>
            <a:ext cx="3461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Combining with the J/</a:t>
            </a:r>
            <a:r>
              <a:rPr lang="en-US" dirty="0" err="1" smtClean="0">
                <a:latin typeface="Times New Roman"/>
                <a:cs typeface="Times New Roman"/>
              </a:rPr>
              <a:t>Ψ</a:t>
            </a:r>
            <a:r>
              <a:rPr lang="en-US" dirty="0" smtClean="0">
                <a:latin typeface="Times New Roman"/>
                <a:cs typeface="Times New Roman"/>
              </a:rPr>
              <a:t>ππ channel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27358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760" y="1700761"/>
            <a:ext cx="4650682" cy="2530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301593"/>
            <a:ext cx="8229600" cy="1143000"/>
          </a:xfrm>
        </p:spPr>
        <p:txBody>
          <a:bodyPr/>
          <a:lstStyle/>
          <a:p>
            <a:r>
              <a:rPr lang="fr-FR" dirty="0">
                <a:solidFill>
                  <a:srgbClr val="3366FF"/>
                </a:solidFill>
                <a:latin typeface="Times New Roman"/>
                <a:cs typeface="Times New Roman"/>
              </a:rPr>
              <a:t>B</a:t>
            </a:r>
            <a:r>
              <a:rPr lang="fr-FR" baseline="-25000" dirty="0">
                <a:solidFill>
                  <a:srgbClr val="3366FF"/>
                </a:solidFill>
                <a:latin typeface="Times New Roman"/>
                <a:cs typeface="Times New Roman"/>
              </a:rPr>
              <a:t>s/d</a:t>
            </a:r>
            <a:r>
              <a:rPr lang="en-US" dirty="0">
                <a:solidFill>
                  <a:srgbClr val="3366FF"/>
                </a:solidFill>
                <a:latin typeface="Times New Roman"/>
                <a:cs typeface="Times New Roman"/>
              </a:rPr>
              <a:t>→</a:t>
            </a:r>
            <a:r>
              <a:rPr lang="en-US" dirty="0">
                <a:solidFill>
                  <a:srgbClr val="3366FF"/>
                </a:solidFill>
                <a:latin typeface="Times New Roman"/>
                <a:cs typeface="Times New Roman"/>
                <a:sym typeface="Symbol" pitchFamily="18" charset="2"/>
              </a:rPr>
              <a:t></a:t>
            </a:r>
            <a:r>
              <a:rPr lang="en-US" baseline="30000" dirty="0">
                <a:solidFill>
                  <a:srgbClr val="3366FF"/>
                </a:solidFill>
                <a:latin typeface="Times New Roman"/>
                <a:cs typeface="Times New Roman"/>
                <a:sym typeface="Symbol" pitchFamily="18" charset="2"/>
              </a:rPr>
              <a:t>+</a:t>
            </a:r>
            <a:r>
              <a:rPr lang="en-US" dirty="0">
                <a:solidFill>
                  <a:srgbClr val="3366FF"/>
                </a:solidFill>
                <a:latin typeface="Times New Roman"/>
                <a:cs typeface="Times New Roman"/>
                <a:sym typeface="Symbol" pitchFamily="18" charset="2"/>
              </a:rPr>
              <a:t></a:t>
            </a:r>
            <a:r>
              <a:rPr lang="en-US" baseline="300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-</a:t>
            </a:r>
            <a:endParaRPr lang="fr-FR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841407"/>
            <a:ext cx="8229600" cy="5740294"/>
          </a:xfrm>
        </p:spPr>
        <p:txBody>
          <a:bodyPr>
            <a:normAutofit fontScale="70000" lnSpcReduction="20000"/>
          </a:bodyPr>
          <a:lstStyle/>
          <a:p>
            <a:r>
              <a:rPr lang="fr-FR" sz="3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Excellent </a:t>
            </a:r>
            <a:r>
              <a:rPr lang="fr-FR" sz="38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momentum</a:t>
            </a:r>
            <a:r>
              <a:rPr lang="fr-FR" sz="3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and IP </a:t>
            </a:r>
            <a:r>
              <a:rPr lang="fr-FR" sz="38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resolution</a:t>
            </a:r>
            <a:r>
              <a:rPr lang="fr-FR" sz="3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:</a:t>
            </a:r>
          </a:p>
          <a:p>
            <a:pPr lvl="1"/>
            <a:r>
              <a:rPr lang="el-GR" dirty="0" smtClean="0">
                <a:latin typeface="Times New Roman"/>
                <a:cs typeface="Times New Roman"/>
              </a:rPr>
              <a:t>δ</a:t>
            </a:r>
            <a:r>
              <a:rPr lang="fr-FR" dirty="0" smtClean="0">
                <a:latin typeface="Times New Roman"/>
                <a:cs typeface="Times New Roman"/>
              </a:rPr>
              <a:t>p</a:t>
            </a:r>
            <a:r>
              <a:rPr lang="en-US" dirty="0" smtClean="0">
                <a:latin typeface="Times New Roman"/>
                <a:cs typeface="Times New Roman"/>
              </a:rPr>
              <a:t>/p ~0.4% to 0.6% for p=5-100 </a:t>
            </a:r>
            <a:r>
              <a:rPr lang="en-US" dirty="0" err="1" smtClean="0">
                <a:latin typeface="Times New Roman"/>
                <a:cs typeface="Times New Roman"/>
              </a:rPr>
              <a:t>GeV</a:t>
            </a:r>
            <a:r>
              <a:rPr lang="en-US" dirty="0" smtClean="0">
                <a:latin typeface="Times New Roman"/>
                <a:cs typeface="Times New Roman"/>
              </a:rPr>
              <a:t>/c</a:t>
            </a:r>
          </a:p>
          <a:p>
            <a:pPr lvl="1"/>
            <a:endParaRPr lang="en-US" dirty="0" smtClean="0">
              <a:latin typeface="Times New Roman"/>
              <a:cs typeface="Times New Roman"/>
            </a:endParaRPr>
          </a:p>
          <a:p>
            <a:pPr lvl="1"/>
            <a:r>
              <a:rPr lang="el-GR" dirty="0">
                <a:latin typeface="Times New Roman"/>
                <a:cs typeface="Times New Roman"/>
              </a:rPr>
              <a:t>σ</a:t>
            </a:r>
            <a:r>
              <a:rPr lang="en-US" dirty="0">
                <a:latin typeface="Times New Roman"/>
                <a:cs typeface="Times New Roman"/>
              </a:rPr>
              <a:t>(IP) = 25 </a:t>
            </a:r>
            <a:r>
              <a:rPr lang="en-US" dirty="0">
                <a:latin typeface="Times New Roman"/>
                <a:cs typeface="Times New Roman"/>
                <a:sym typeface="Symbol" pitchFamily="18" charset="2"/>
              </a:rPr>
              <a:t></a:t>
            </a:r>
            <a:r>
              <a:rPr lang="en-US" dirty="0">
                <a:latin typeface="Times New Roman"/>
                <a:cs typeface="Times New Roman"/>
              </a:rPr>
              <a:t>m @ 2GeV/c</a:t>
            </a:r>
          </a:p>
          <a:p>
            <a:pPr lvl="1"/>
            <a:endParaRPr lang="en-US" dirty="0" smtClean="0">
              <a:latin typeface="Times New Roman"/>
              <a:cs typeface="Times New Roman"/>
            </a:endParaRPr>
          </a:p>
          <a:p>
            <a:pPr lvl="1"/>
            <a:endParaRPr lang="en-US" dirty="0" smtClean="0">
              <a:latin typeface="Times New Roman"/>
              <a:cs typeface="Times New Roman"/>
            </a:endParaRPr>
          </a:p>
          <a:p>
            <a:pPr marL="457200" lvl="1" indent="0">
              <a:buNone/>
            </a:pPr>
            <a:endParaRPr lang="en-US" dirty="0" smtClean="0">
              <a:latin typeface="Times New Roman"/>
              <a:cs typeface="Times New Roman"/>
            </a:endParaRPr>
          </a:p>
          <a:p>
            <a:pPr marL="457200" lvl="1" indent="0">
              <a:buNone/>
            </a:pPr>
            <a:endParaRPr lang="en-US" dirty="0">
              <a:latin typeface="Times New Roman"/>
              <a:cs typeface="Times New Roman"/>
            </a:endParaRPr>
          </a:p>
          <a:p>
            <a:pPr marL="457200" lvl="1" indent="0">
              <a:buNone/>
            </a:pPr>
            <a:endParaRPr lang="en-US" dirty="0" smtClean="0">
              <a:latin typeface="Times New Roman"/>
              <a:cs typeface="Times New Roman"/>
            </a:endParaRPr>
          </a:p>
          <a:p>
            <a:pPr marL="457200" lvl="1" indent="0">
              <a:buNone/>
            </a:pPr>
            <a:endParaRPr lang="en-US" dirty="0">
              <a:latin typeface="Times New Roman"/>
              <a:cs typeface="Times New Roman"/>
            </a:endParaRPr>
          </a:p>
          <a:p>
            <a:pPr marL="457200" lvl="1" indent="0">
              <a:buNone/>
            </a:pPr>
            <a:endParaRPr lang="en-US" dirty="0" smtClean="0">
              <a:latin typeface="Times New Roman"/>
              <a:cs typeface="Times New Roman"/>
            </a:endParaRPr>
          </a:p>
          <a:p>
            <a:pPr lvl="1"/>
            <a:endParaRPr lang="en-US" dirty="0" smtClean="0">
              <a:latin typeface="Times New Roman"/>
              <a:cs typeface="Times New Roman"/>
            </a:endParaRPr>
          </a:p>
          <a:p>
            <a:pPr lvl="1"/>
            <a:endParaRPr lang="en-US" dirty="0" smtClean="0">
              <a:latin typeface="Times New Roman"/>
              <a:cs typeface="Times New Roman"/>
            </a:endParaRPr>
          </a:p>
          <a:p>
            <a:r>
              <a:rPr lang="en-US" sz="3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Excellent </a:t>
            </a:r>
            <a:r>
              <a:rPr lang="en-US" sz="38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muon</a:t>
            </a:r>
            <a:r>
              <a:rPr lang="en-US" sz="3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identification: </a:t>
            </a: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Use </a:t>
            </a:r>
            <a:r>
              <a:rPr lang="en-US" dirty="0" err="1" smtClean="0">
                <a:latin typeface="Times New Roman"/>
                <a:cs typeface="Times New Roman"/>
              </a:rPr>
              <a:t>muon</a:t>
            </a:r>
            <a:r>
              <a:rPr lang="en-US" dirty="0" smtClean="0">
                <a:latin typeface="Times New Roman"/>
                <a:cs typeface="Times New Roman"/>
              </a:rPr>
              <a:t> chambers information + global PID likelihood (RICH, CALO, MUON).</a:t>
            </a:r>
          </a:p>
          <a:p>
            <a:pPr lvl="1"/>
            <a:endParaRPr lang="en-US" dirty="0" smtClean="0">
              <a:latin typeface="Times New Roman"/>
              <a:cs typeface="Times New Roman"/>
            </a:endParaRPr>
          </a:p>
          <a:p>
            <a:pPr lvl="1"/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l-GR" dirty="0" smtClean="0">
                <a:latin typeface="Times New Roman"/>
                <a:cs typeface="Times New Roman"/>
              </a:rPr>
              <a:t>ε</a:t>
            </a:r>
            <a:r>
              <a:rPr lang="en-US" dirty="0" smtClean="0">
                <a:latin typeface="Times New Roman"/>
                <a:cs typeface="Times New Roman"/>
              </a:rPr>
              <a:t>(</a:t>
            </a:r>
            <a:r>
              <a:rPr lang="fr-FR" dirty="0">
                <a:latin typeface="Times New Roman"/>
                <a:cs typeface="Times New Roman"/>
              </a:rPr>
              <a:t>µ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→ </a:t>
            </a:r>
            <a:r>
              <a:rPr lang="fr-FR" dirty="0" smtClean="0">
                <a:latin typeface="Times New Roman"/>
                <a:cs typeface="Times New Roman"/>
              </a:rPr>
              <a:t>µ)~98%, </a:t>
            </a:r>
            <a:r>
              <a:rPr lang="el-GR" dirty="0">
                <a:latin typeface="Times New Roman"/>
                <a:cs typeface="Times New Roman"/>
              </a:rPr>
              <a:t>ε</a:t>
            </a:r>
            <a:r>
              <a:rPr lang="en-US" dirty="0" smtClean="0">
                <a:latin typeface="Times New Roman"/>
                <a:cs typeface="Times New Roman"/>
              </a:rPr>
              <a:t>(</a:t>
            </a:r>
            <a:r>
              <a:rPr lang="fr-FR" dirty="0" smtClean="0">
                <a:latin typeface="Times New Roman"/>
                <a:cs typeface="Times New Roman"/>
              </a:rPr>
              <a:t>π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→ </a:t>
            </a:r>
            <a:r>
              <a:rPr lang="fr-FR" dirty="0" smtClean="0">
                <a:latin typeface="Times New Roman"/>
                <a:cs typeface="Times New Roman"/>
              </a:rPr>
              <a:t>µ)~0.6%, </a:t>
            </a:r>
            <a:r>
              <a:rPr lang="el-GR" dirty="0">
                <a:latin typeface="Times New Roman"/>
                <a:cs typeface="Times New Roman"/>
              </a:rPr>
              <a:t>ε</a:t>
            </a:r>
            <a:r>
              <a:rPr lang="en-US" dirty="0" smtClean="0">
                <a:latin typeface="Times New Roman"/>
                <a:cs typeface="Times New Roman"/>
              </a:rPr>
              <a:t>(</a:t>
            </a:r>
            <a:r>
              <a:rPr lang="fr-FR" dirty="0" smtClean="0">
                <a:latin typeface="Times New Roman"/>
                <a:cs typeface="Times New Roman"/>
              </a:rPr>
              <a:t>K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→ </a:t>
            </a:r>
            <a:r>
              <a:rPr lang="fr-FR" dirty="0">
                <a:latin typeface="Times New Roman"/>
                <a:cs typeface="Times New Roman"/>
              </a:rPr>
              <a:t>µ)~</a:t>
            </a:r>
            <a:r>
              <a:rPr lang="fr-FR" dirty="0" smtClean="0">
                <a:latin typeface="Times New Roman"/>
                <a:cs typeface="Times New Roman"/>
              </a:rPr>
              <a:t>0.4%,</a:t>
            </a:r>
            <a:r>
              <a:rPr lang="el-GR" dirty="0">
                <a:latin typeface="Times New Roman"/>
                <a:cs typeface="Times New Roman"/>
              </a:rPr>
              <a:t> ε</a:t>
            </a:r>
            <a:r>
              <a:rPr lang="en-US" dirty="0" smtClean="0">
                <a:latin typeface="Times New Roman"/>
                <a:cs typeface="Times New Roman"/>
              </a:rPr>
              <a:t>(</a:t>
            </a:r>
            <a:r>
              <a:rPr lang="fr-FR" dirty="0" smtClean="0">
                <a:latin typeface="Times New Roman"/>
                <a:cs typeface="Times New Roman"/>
              </a:rPr>
              <a:t>p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→ </a:t>
            </a:r>
            <a:r>
              <a:rPr lang="fr-FR" dirty="0">
                <a:latin typeface="Times New Roman"/>
                <a:cs typeface="Times New Roman"/>
              </a:rPr>
              <a:t>µ)~</a:t>
            </a:r>
            <a:r>
              <a:rPr lang="fr-FR" dirty="0" smtClean="0">
                <a:latin typeface="Times New Roman"/>
                <a:cs typeface="Times New Roman"/>
              </a:rPr>
              <a:t>0.3% </a:t>
            </a:r>
            <a:endParaRPr lang="fr-FR" dirty="0">
              <a:latin typeface="Times New Roman"/>
              <a:cs typeface="Times New Roman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287165-194B-4870-A9E3-5FD6C7EE783F}" type="slidenum">
              <a:rPr lang="fr-FR" smtClean="0"/>
              <a:pPr>
                <a:defRPr/>
              </a:pPr>
              <a:t>84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6292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165" b="13165"/>
          <a:stretch>
            <a:fillRect/>
          </a:stretch>
        </p:blipFill>
        <p:spPr>
          <a:xfrm>
            <a:off x="457200" y="859430"/>
            <a:ext cx="8229600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42AB8-C172-7B4B-8C86-C8F2C7B6327C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610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36" y="508000"/>
            <a:ext cx="8767716" cy="5581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42AB8-C172-7B4B-8C86-C8F2C7B6327C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801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6124" y="-120952"/>
            <a:ext cx="8229600" cy="1143000"/>
          </a:xfrm>
        </p:spPr>
        <p:txBody>
          <a:bodyPr>
            <a:normAutofit/>
          </a:bodyPr>
          <a:lstStyle/>
          <a:p>
            <a:r>
              <a:rPr lang="fr-FR" sz="3600" dirty="0" err="1" smtClean="0">
                <a:solidFill>
                  <a:srgbClr val="3366FF"/>
                </a:solidFill>
                <a:latin typeface="Times New Roman"/>
                <a:cs typeface="Times New Roman"/>
              </a:rPr>
              <a:t>Particle</a:t>
            </a:r>
            <a:r>
              <a:rPr lang="fr-FR" sz="36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 ID</a:t>
            </a:r>
            <a:endParaRPr lang="fr-FR" sz="3600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0C768-9CEA-7343-B852-FC1C0FDF431D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30C768-9CEA-7343-B852-FC1C0FDF431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6673" b="22298"/>
          <a:stretch/>
        </p:blipFill>
        <p:spPr>
          <a:xfrm>
            <a:off x="0" y="1269889"/>
            <a:ext cx="9144000" cy="435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931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4245</TotalTime>
  <Words>2624</Words>
  <Application>Microsoft Macintosh PowerPoint</Application>
  <PresentationFormat>On-screen Show (4:3)</PresentationFormat>
  <Paragraphs>558</Paragraphs>
  <Slides>86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86</vt:i4>
      </vt:variant>
    </vt:vector>
  </HeadingPairs>
  <TitlesOfParts>
    <vt:vector size="89" baseType="lpstr">
      <vt:lpstr>Office Theme</vt:lpstr>
      <vt:lpstr>Equation</vt:lpstr>
      <vt:lpstr>Équation</vt:lpstr>
      <vt:lpstr>Shaking Penguins &amp; Boxes  at LHCb </vt:lpstr>
      <vt:lpstr>Sometimes this is how a flavour physics talk in a conference  sounds like…</vt:lpstr>
      <vt:lpstr>PowerPoint Presentation</vt:lpstr>
      <vt:lpstr>PowerPoint Presentation</vt:lpstr>
      <vt:lpstr>PowerPoint Presentation</vt:lpstr>
      <vt:lpstr>LHC a Flavour Factory</vt:lpstr>
      <vt:lpstr>The LHCb detector</vt:lpstr>
      <vt:lpstr>PowerPoint Presentation</vt:lpstr>
      <vt:lpstr>Particle ID</vt:lpstr>
      <vt:lpstr>PowerPoint Presentation</vt:lpstr>
      <vt:lpstr>PowerPoint Presentation</vt:lpstr>
      <vt:lpstr>LHCb detectors efficiency</vt:lpstr>
      <vt:lpstr>Trigger System in 2012</vt:lpstr>
      <vt:lpstr>PowerPoint Presentation</vt:lpstr>
      <vt:lpstr>PowerPoint Presentation</vt:lpstr>
      <vt:lpstr>Boxe diagram</vt:lpstr>
      <vt:lpstr>Boxe diagram</vt:lpstr>
      <vt:lpstr>Boxe diagrams</vt:lpstr>
      <vt:lpstr>PowerPoint Presentation</vt:lpstr>
      <vt:lpstr>Color Suppressed Tree &amp; Penguin(s) When the Bs decays…</vt:lpstr>
      <vt:lpstr>Phases phases</vt:lpstr>
      <vt:lpstr>PowerPoint Presentation</vt:lpstr>
      <vt:lpstr>How we work together ?</vt:lpstr>
      <vt:lpstr>How we work together ?</vt:lpstr>
      <vt:lpstr>A few more words</vt:lpstr>
      <vt:lpstr>A few more words</vt:lpstr>
      <vt:lpstr>La Sainte Trinité du jour </vt:lpstr>
      <vt:lpstr>PowerPoint Presentation</vt:lpstr>
      <vt:lpstr>Event selection</vt:lpstr>
      <vt:lpstr>Selection Results</vt:lpstr>
      <vt:lpstr>Trigger Acceptance(*) </vt:lpstr>
      <vt:lpstr>PowerPoint Presentation</vt:lpstr>
      <vt:lpstr>PowerPoint Presentation</vt:lpstr>
      <vt:lpstr>Angles and their acceptances</vt:lpstr>
      <vt:lpstr>Flavour Tagging</vt:lpstr>
      <vt:lpstr>Dms from Bs → Ds p+</vt:lpstr>
      <vt:lpstr>PowerPoint Presentation</vt:lpstr>
      <vt:lpstr>PowerPoint Presentation</vt:lpstr>
      <vt:lpstr>PowerPoint Presentation</vt:lpstr>
      <vt:lpstr>PowerPoint Presentation</vt:lpstr>
      <vt:lpstr>How can New Physics affect a Phase?</vt:lpstr>
      <vt:lpstr>Revenons à nos moutons</vt:lpstr>
      <vt:lpstr>PowerPoint Presentation</vt:lpstr>
      <vt:lpstr>PowerPoint Presentation</vt:lpstr>
      <vt:lpstr>Putting it all together </vt:lpstr>
      <vt:lpstr>The Event ! </vt:lpstr>
      <vt:lpstr>A very rare FCNC</vt:lpstr>
      <vt:lpstr>A very rare FCNC</vt:lpstr>
      <vt:lpstr>How do we measure a BR ?</vt:lpstr>
      <vt:lpstr>How do we measure a BR ?</vt:lpstr>
      <vt:lpstr>The Master Plan</vt:lpstr>
      <vt:lpstr>The Master Plan</vt:lpstr>
      <vt:lpstr>The Master Plan</vt:lpstr>
      <vt:lpstr>The Master Plan</vt:lpstr>
      <vt:lpstr>Mass resolution calibration</vt:lpstr>
      <vt:lpstr>Selection</vt:lpstr>
      <vt:lpstr>PowerPoint Presentation</vt:lpstr>
      <vt:lpstr>Branching ratio fit</vt:lpstr>
      <vt:lpstr>PowerPoint Presentation</vt:lpstr>
      <vt:lpstr>“La patience est amère mais son fruit est doux”</vt:lpstr>
      <vt:lpstr>An other less rare FCNC </vt:lpstr>
      <vt:lpstr>PowerPoint Presentation</vt:lpstr>
      <vt:lpstr>PowerPoint Presentation</vt:lpstr>
      <vt:lpstr>PowerPoint Presentation</vt:lpstr>
      <vt:lpstr>The Spectrum</vt:lpstr>
      <vt:lpstr>PowerPoint Presentation</vt:lpstr>
      <vt:lpstr>PowerPoint Presentation</vt:lpstr>
      <vt:lpstr>Fit to the data</vt:lpstr>
      <vt:lpstr>Fit to the data</vt:lpstr>
      <vt:lpstr>PowerPoint Presentation</vt:lpstr>
      <vt:lpstr>PowerPoint Presentation</vt:lpstr>
      <vt:lpstr>PowerPoint Presentation</vt:lpstr>
      <vt:lpstr>PowerPoint Presentation</vt:lpstr>
      <vt:lpstr>Conclusions</vt:lpstr>
      <vt:lpstr>Main references</vt:lpstr>
      <vt:lpstr>PowerPoint Presentation</vt:lpstr>
      <vt:lpstr>Systematiques</vt:lpstr>
      <vt:lpstr>Semileptonic asymmetries</vt:lpstr>
      <vt:lpstr>PowerPoint Presentation</vt:lpstr>
      <vt:lpstr>Semileptonic asymmetries</vt:lpstr>
      <vt:lpstr>PowerPoint Presentation</vt:lpstr>
      <vt:lpstr>PowerPoint Presentation</vt:lpstr>
      <vt:lpstr>To improve the precision</vt:lpstr>
      <vt:lpstr>Bs/d→+-</vt:lpstr>
      <vt:lpstr>PowerPoint Presentation</vt:lpstr>
      <vt:lpstr>PowerPoint Presentation</vt:lpstr>
    </vt:vector>
  </TitlesOfParts>
  <Company>EPFL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Yasmine Amhis</dc:creator>
  <cp:lastModifiedBy>Yasmine Amhis</cp:lastModifiedBy>
  <cp:revision>514</cp:revision>
  <dcterms:created xsi:type="dcterms:W3CDTF">2013-05-02T08:24:02Z</dcterms:created>
  <dcterms:modified xsi:type="dcterms:W3CDTF">2013-11-05T14:41:52Z</dcterms:modified>
</cp:coreProperties>
</file>